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1" r:id="rId2"/>
  </p:sldMasterIdLst>
  <p:notesMasterIdLst>
    <p:notesMasterId r:id="rId26"/>
  </p:notesMasterIdLst>
  <p:handoutMasterIdLst>
    <p:handoutMasterId r:id="rId27"/>
  </p:handoutMasterIdLst>
  <p:sldIdLst>
    <p:sldId id="291" r:id="rId3"/>
    <p:sldId id="283" r:id="rId4"/>
    <p:sldId id="282" r:id="rId5"/>
    <p:sldId id="259" r:id="rId6"/>
    <p:sldId id="262" r:id="rId7"/>
    <p:sldId id="270" r:id="rId8"/>
    <p:sldId id="271" r:id="rId9"/>
    <p:sldId id="273" r:id="rId10"/>
    <p:sldId id="269" r:id="rId11"/>
    <p:sldId id="289" r:id="rId12"/>
    <p:sldId id="290" r:id="rId13"/>
    <p:sldId id="274" r:id="rId14"/>
    <p:sldId id="281" r:id="rId15"/>
    <p:sldId id="280" r:id="rId16"/>
    <p:sldId id="277" r:id="rId17"/>
    <p:sldId id="275" r:id="rId18"/>
    <p:sldId id="276" r:id="rId19"/>
    <p:sldId id="279" r:id="rId20"/>
    <p:sldId id="284" r:id="rId21"/>
    <p:sldId id="287" r:id="rId22"/>
    <p:sldId id="292" r:id="rId23"/>
    <p:sldId id="268" r:id="rId24"/>
    <p:sldId id="286" r:id="rId25"/>
  </p:sldIdLst>
  <p:sldSz cx="9144000" cy="6858000" type="screen4x3"/>
  <p:notesSz cx="6797675" cy="99282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66"/>
    <a:srgbClr val="FFCC00"/>
    <a:srgbClr val="00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redný štýl 2 - zvýrazneni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630" autoAdjust="0"/>
    <p:restoredTop sz="85267" autoAdjust="0"/>
  </p:normalViewPr>
  <p:slideViewPr>
    <p:cSldViewPr>
      <p:cViewPr varScale="1">
        <p:scale>
          <a:sx n="97" d="100"/>
          <a:sy n="97" d="100"/>
        </p:scale>
        <p:origin x="1662" y="8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454" cy="4957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029" tIns="46516" rIns="93029" bIns="46516" numCol="1" anchor="t" anchorCtr="0" compatLnSpc="1">
            <a:prstTxWarp prst="textNoShape">
              <a:avLst/>
            </a:prstTxWarp>
          </a:bodyPr>
          <a:lstStyle>
            <a:lvl1pPr defTabSz="930275">
              <a:defRPr kumimoji="1" sz="1200">
                <a:latin typeface="Tahoma" pitchFamily="34" charset="0"/>
              </a:defRPr>
            </a:lvl1pPr>
          </a:lstStyle>
          <a:p>
            <a:endParaRPr lang="sk-SK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0680" y="0"/>
            <a:ext cx="2945454" cy="4957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029" tIns="46516" rIns="93029" bIns="46516" numCol="1" anchor="t" anchorCtr="0" compatLnSpc="1">
            <a:prstTxWarp prst="textNoShape">
              <a:avLst/>
            </a:prstTxWarp>
          </a:bodyPr>
          <a:lstStyle>
            <a:lvl1pPr algn="r" defTabSz="930275">
              <a:defRPr kumimoji="1" sz="1200">
                <a:latin typeface="Tahoma" pitchFamily="34" charset="0"/>
              </a:defRPr>
            </a:lvl1pPr>
          </a:lstStyle>
          <a:p>
            <a:endParaRPr lang="sk-SK"/>
          </a:p>
        </p:txBody>
      </p:sp>
      <p:sp>
        <p:nvSpPr>
          <p:cNvPr id="1946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0796"/>
            <a:ext cx="2945454" cy="4957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029" tIns="46516" rIns="93029" bIns="46516" numCol="1" anchor="b" anchorCtr="0" compatLnSpc="1">
            <a:prstTxWarp prst="textNoShape">
              <a:avLst/>
            </a:prstTxWarp>
          </a:bodyPr>
          <a:lstStyle>
            <a:lvl1pPr defTabSz="930275">
              <a:defRPr kumimoji="1" sz="1200">
                <a:latin typeface="Tahoma" pitchFamily="34" charset="0"/>
              </a:defRPr>
            </a:lvl1pPr>
          </a:lstStyle>
          <a:p>
            <a:endParaRPr lang="sk-SK"/>
          </a:p>
        </p:txBody>
      </p:sp>
      <p:sp>
        <p:nvSpPr>
          <p:cNvPr id="1946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0680" y="9430796"/>
            <a:ext cx="2945454" cy="4957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029" tIns="46516" rIns="93029" bIns="46516" numCol="1" anchor="b" anchorCtr="0" compatLnSpc="1">
            <a:prstTxWarp prst="textNoShape">
              <a:avLst/>
            </a:prstTxWarp>
          </a:bodyPr>
          <a:lstStyle>
            <a:lvl1pPr algn="r" defTabSz="930275">
              <a:defRPr kumimoji="1" sz="1200">
                <a:latin typeface="Tahoma" pitchFamily="34" charset="0"/>
              </a:defRPr>
            </a:lvl1pPr>
          </a:lstStyle>
          <a:p>
            <a:fld id="{3C08D92A-1992-4446-80D3-F3F928CFF358}" type="slidenum">
              <a:rPr lang="sk-SK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54777496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454" cy="4957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9381" tIns="0" rIns="19381" bIns="0" numCol="1" anchor="t" anchorCtr="0" compatLnSpc="1">
            <a:prstTxWarp prst="textNoShape">
              <a:avLst/>
            </a:prstTxWarp>
          </a:bodyPr>
          <a:lstStyle>
            <a:lvl1pPr defTabSz="930275">
              <a:defRPr kumimoji="1" sz="1000" i="1">
                <a:latin typeface="Tahoma" pitchFamily="34" charset="0"/>
              </a:defRPr>
            </a:lvl1pPr>
          </a:lstStyle>
          <a:p>
            <a:r>
              <a:rPr lang="sk-SK"/>
              <a:t>*</a:t>
            </a:r>
            <a:endParaRPr lang="sk-SK" sz="1200" i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2222" y="0"/>
            <a:ext cx="2945454" cy="4957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9381" tIns="0" rIns="19381" bIns="0" numCol="1" anchor="t" anchorCtr="0" compatLnSpc="1">
            <a:prstTxWarp prst="textNoShape">
              <a:avLst/>
            </a:prstTxWarp>
          </a:bodyPr>
          <a:lstStyle>
            <a:lvl1pPr algn="r" defTabSz="930275">
              <a:defRPr kumimoji="1" sz="1000" i="1">
                <a:latin typeface="Tahoma" pitchFamily="34" charset="0"/>
              </a:defRPr>
            </a:lvl1pPr>
          </a:lstStyle>
          <a:p>
            <a:r>
              <a:rPr lang="sk-SK"/>
              <a:t>16.7.1996</a:t>
            </a:r>
            <a:endParaRPr lang="sk-SK" sz="1200" i="0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4538"/>
            <a:ext cx="4965700" cy="3724275"/>
          </a:xfrm>
          <a:prstGeom prst="rect">
            <a:avLst/>
          </a:prstGeom>
          <a:noFill/>
          <a:ln w="12700" cap="sq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5226" y="4716247"/>
            <a:ext cx="4987224" cy="44666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675" tIns="46840" rIns="93675" bIns="4684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k-SK" smtClean="0"/>
              <a:t>Kliknite sem a upravte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2493"/>
            <a:ext cx="2945454" cy="4957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9381" tIns="0" rIns="19381" bIns="0" numCol="1" anchor="b" anchorCtr="0" compatLnSpc="1">
            <a:prstTxWarp prst="textNoShape">
              <a:avLst/>
            </a:prstTxWarp>
          </a:bodyPr>
          <a:lstStyle>
            <a:lvl1pPr defTabSz="930275">
              <a:defRPr kumimoji="1" sz="1000" i="1">
                <a:latin typeface="Tahoma" pitchFamily="34" charset="0"/>
              </a:defRPr>
            </a:lvl1pPr>
          </a:lstStyle>
          <a:p>
            <a:r>
              <a:rPr lang="sk-SK"/>
              <a:t>*</a:t>
            </a:r>
            <a:endParaRPr lang="sk-SK" sz="1200" i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2222" y="9432493"/>
            <a:ext cx="2945454" cy="4957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9381" tIns="0" rIns="19381" bIns="0" numCol="1" anchor="b" anchorCtr="0" compatLnSpc="1">
            <a:prstTxWarp prst="textNoShape">
              <a:avLst/>
            </a:prstTxWarp>
          </a:bodyPr>
          <a:lstStyle>
            <a:lvl1pPr algn="r" defTabSz="930275">
              <a:defRPr kumimoji="1" sz="1000" i="1">
                <a:latin typeface="Tahoma" pitchFamily="34" charset="0"/>
              </a:defRPr>
            </a:lvl1pPr>
          </a:lstStyle>
          <a:p>
            <a:r>
              <a:rPr lang="sk-SK"/>
              <a:t>##</a:t>
            </a:r>
            <a:endParaRPr lang="sk-SK" sz="1200" i="0"/>
          </a:p>
        </p:txBody>
      </p:sp>
    </p:spTree>
    <p:extLst>
      <p:ext uri="{BB962C8B-B14F-4D97-AF65-F5344CB8AC3E}">
        <p14:creationId xmlns:p14="http://schemas.microsoft.com/office/powerpoint/2010/main" val="175145759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objekt pre hlavičku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sk-SK" smtClean="0"/>
              <a:t>*</a:t>
            </a:r>
            <a:endParaRPr lang="sk-SK" sz="1200" i="0"/>
          </a:p>
        </p:txBody>
      </p:sp>
      <p:sp>
        <p:nvSpPr>
          <p:cNvPr id="5" name="Zástupný objekt pre dátum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sk-SK" smtClean="0"/>
              <a:t>16.7.1996</a:t>
            </a:r>
            <a:endParaRPr lang="sk-SK" sz="1200" i="0"/>
          </a:p>
        </p:txBody>
      </p:sp>
      <p:sp>
        <p:nvSpPr>
          <p:cNvPr id="6" name="Zástupný objekt pre pätu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sk-SK" smtClean="0"/>
              <a:t>*</a:t>
            </a:r>
            <a:endParaRPr lang="sk-SK" sz="1200" i="0"/>
          </a:p>
        </p:txBody>
      </p:sp>
      <p:sp>
        <p:nvSpPr>
          <p:cNvPr id="7" name="Zástupný objekt pre číslo snímky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sk-SK" smtClean="0"/>
              <a:t>##</a:t>
            </a:r>
            <a:endParaRPr lang="sk-SK" sz="1200" i="0"/>
          </a:p>
        </p:txBody>
      </p:sp>
    </p:spTree>
    <p:extLst>
      <p:ext uri="{BB962C8B-B14F-4D97-AF65-F5344CB8AC3E}">
        <p14:creationId xmlns:p14="http://schemas.microsoft.com/office/powerpoint/2010/main" val="7099613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objekt pre hlavičku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sk-SK" smtClean="0"/>
              <a:t>*</a:t>
            </a:r>
            <a:endParaRPr lang="sk-SK" sz="1200" i="0"/>
          </a:p>
        </p:txBody>
      </p:sp>
      <p:sp>
        <p:nvSpPr>
          <p:cNvPr id="5" name="Zástupný objekt pre dátum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sk-SK" smtClean="0"/>
              <a:t>16.7.1996</a:t>
            </a:r>
            <a:endParaRPr lang="sk-SK" sz="1200" i="0"/>
          </a:p>
        </p:txBody>
      </p:sp>
      <p:sp>
        <p:nvSpPr>
          <p:cNvPr id="6" name="Zástupný objekt pre pätu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sk-SK" smtClean="0"/>
              <a:t>*</a:t>
            </a:r>
            <a:endParaRPr lang="sk-SK" sz="1200" i="0"/>
          </a:p>
        </p:txBody>
      </p:sp>
      <p:sp>
        <p:nvSpPr>
          <p:cNvPr id="7" name="Zástupný objekt pre číslo snímky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sk-SK" smtClean="0"/>
              <a:t>##</a:t>
            </a:r>
            <a:endParaRPr lang="sk-SK" sz="1200" i="0"/>
          </a:p>
        </p:txBody>
      </p:sp>
    </p:spTree>
    <p:extLst>
      <p:ext uri="{BB962C8B-B14F-4D97-AF65-F5344CB8AC3E}">
        <p14:creationId xmlns:p14="http://schemas.microsoft.com/office/powerpoint/2010/main" val="19567699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objekt pre hlavičku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sk-SK" smtClean="0"/>
              <a:t>*</a:t>
            </a:r>
            <a:endParaRPr lang="sk-SK" sz="1200" i="0"/>
          </a:p>
        </p:txBody>
      </p:sp>
      <p:sp>
        <p:nvSpPr>
          <p:cNvPr id="5" name="Zástupný objekt pre dátum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sk-SK" smtClean="0"/>
              <a:t>16.7.1996</a:t>
            </a:r>
            <a:endParaRPr lang="sk-SK" sz="1200" i="0"/>
          </a:p>
        </p:txBody>
      </p:sp>
      <p:sp>
        <p:nvSpPr>
          <p:cNvPr id="6" name="Zástupný objekt pre pätu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sk-SK" smtClean="0"/>
              <a:t>*</a:t>
            </a:r>
            <a:endParaRPr lang="sk-SK" sz="1200" i="0"/>
          </a:p>
        </p:txBody>
      </p:sp>
      <p:sp>
        <p:nvSpPr>
          <p:cNvPr id="7" name="Zástupný objekt pre číslo snímky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sk-SK" smtClean="0"/>
              <a:t>##</a:t>
            </a:r>
            <a:endParaRPr lang="sk-SK" sz="1200" i="0"/>
          </a:p>
        </p:txBody>
      </p:sp>
    </p:spTree>
    <p:extLst>
      <p:ext uri="{BB962C8B-B14F-4D97-AF65-F5344CB8AC3E}">
        <p14:creationId xmlns:p14="http://schemas.microsoft.com/office/powerpoint/2010/main" val="183512667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objekt pre hlavičku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sk-SK" smtClean="0"/>
              <a:t>*</a:t>
            </a:r>
            <a:endParaRPr lang="sk-SK" sz="1200" i="0"/>
          </a:p>
        </p:txBody>
      </p:sp>
      <p:sp>
        <p:nvSpPr>
          <p:cNvPr id="5" name="Zástupný objekt pre dátum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sk-SK" smtClean="0"/>
              <a:t>16.7.1996</a:t>
            </a:r>
            <a:endParaRPr lang="sk-SK" sz="1200" i="0"/>
          </a:p>
        </p:txBody>
      </p:sp>
      <p:sp>
        <p:nvSpPr>
          <p:cNvPr id="6" name="Zástupný objekt pre pätu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sk-SK" smtClean="0"/>
              <a:t>*</a:t>
            </a:r>
            <a:endParaRPr lang="sk-SK" sz="1200" i="0"/>
          </a:p>
        </p:txBody>
      </p:sp>
      <p:sp>
        <p:nvSpPr>
          <p:cNvPr id="7" name="Zástupný objekt pre číslo snímky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sk-SK" smtClean="0"/>
              <a:t>##</a:t>
            </a:r>
            <a:endParaRPr lang="sk-SK" sz="1200" i="0"/>
          </a:p>
        </p:txBody>
      </p:sp>
    </p:spTree>
    <p:extLst>
      <p:ext uri="{BB962C8B-B14F-4D97-AF65-F5344CB8AC3E}">
        <p14:creationId xmlns:p14="http://schemas.microsoft.com/office/powerpoint/2010/main" val="32286055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5842" name="Group 2"/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35843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35844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5845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35846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35847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5848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35849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850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851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5852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676400"/>
            <a:ext cx="7772400" cy="1462088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sk-SK" noProof="0" smtClean="0"/>
              <a:t>Upravte štýly predlohy textu</a:t>
            </a:r>
          </a:p>
        </p:txBody>
      </p:sp>
      <p:sp>
        <p:nvSpPr>
          <p:cNvPr id="35853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sk-SK" noProof="0" smtClean="0"/>
              <a:t>Kliknutím upravte štýl predlohy podnadpisov</a:t>
            </a:r>
          </a:p>
        </p:txBody>
      </p:sp>
      <p:sp>
        <p:nvSpPr>
          <p:cNvPr id="35854" name="Rectangle 14"/>
          <p:cNvSpPr>
            <a:spLocks noGrp="1" noChangeArrowheads="1"/>
          </p:cNvSpPr>
          <p:nvPr>
            <p:ph type="dt" sz="half" idx="2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sk-SK"/>
          </a:p>
        </p:txBody>
      </p:sp>
      <p:sp>
        <p:nvSpPr>
          <p:cNvPr id="35855" name="Rectangle 15"/>
          <p:cNvSpPr>
            <a:spLocks noGrp="1" noChangeArrowheads="1"/>
          </p:cNvSpPr>
          <p:nvPr>
            <p:ph type="ftr" sz="quarter" idx="3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sk-SK"/>
          </a:p>
        </p:txBody>
      </p:sp>
      <p:sp>
        <p:nvSpPr>
          <p:cNvPr id="35856" name="Rectangle 1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205F60F8-AB9D-422E-B0E2-FB0E1D3A815E}" type="slidenum">
              <a:rPr lang="sk-SK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135DB2-3377-4675-A0B9-B67D45C06E01}" type="slidenum">
              <a:rPr lang="sk-SK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1729391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04050" y="214313"/>
            <a:ext cx="1951038" cy="5918200"/>
          </a:xfrm>
        </p:spPr>
        <p:txBody>
          <a:bodyPr vert="eaVert"/>
          <a:lstStyle/>
          <a:p>
            <a:r>
              <a:rPr lang="sk-SK" smtClean="0"/>
              <a:t>Upravte štýly predlohy textu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0938" y="214313"/>
            <a:ext cx="5700712" cy="5918200"/>
          </a:xfrm>
        </p:spPr>
        <p:txBody>
          <a:bodyPr vert="eaVert"/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192757-EBFA-4CD6-BFDF-F5013D38D4A8}" type="slidenum">
              <a:rPr lang="sk-SK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6192537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F56FD26-1081-4D88-8E1D-E8A38AD3CD3C}" type="slidenum">
              <a:rPr lang="sk-SK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5917268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 smtClean="0"/>
              <a:t>Upravte štýly predlohy textu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5DBA981-F986-4F98-B484-C1B2A2B8476A}" type="slidenum">
              <a:rPr lang="sk-SK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0238564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3F80A19-F975-4EC1-A382-02B2EFA1381E}" type="slidenum">
              <a:rPr lang="sk-SK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8506290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sk-SK" smtClean="0"/>
              <a:t>Upravte štýly predlohy textu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k-S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k-S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01EFB31-5701-473D-BC1C-1AF916FF5C65}" type="slidenum">
              <a:rPr lang="sk-SK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6889135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k-S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k-S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FB9E253-55DE-431F-9B7E-8E5D4E260F95}" type="slidenum">
              <a:rPr lang="sk-SK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4646010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k-S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k-S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9A84A3-4BCD-4678-AEBE-03B2C9FD80B1}" type="slidenum">
              <a:rPr lang="sk-SK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8968094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sk-SK" smtClean="0"/>
              <a:t>Upravte štýly predlohy textu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5B0C9A-F7D5-46AE-8C95-678F0958A178}" type="slidenum">
              <a:rPr lang="sk-SK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1641138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sk-SK" smtClean="0"/>
              <a:t>Upravte štýly predlohy textu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k-SK" smtClean="0"/>
              <a:t>Ak chcete pridať obrázok, kliknite na ikonu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740462-0FFE-4F25-928C-67B7D5C695AC}" type="slidenum">
              <a:rPr lang="sk-SK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0580638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ChangeArrowheads="1"/>
          </p:cNvSpPr>
          <p:nvPr/>
        </p:nvSpPr>
        <p:spPr bwMode="ltGray">
          <a:xfrm>
            <a:off x="417513" y="1098550"/>
            <a:ext cx="438150" cy="47466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kumimoji="1" lang="sk-SK" sz="2400">
              <a:latin typeface="Tahoma" pitchFamily="34" charset="0"/>
            </a:endParaRPr>
          </a:p>
        </p:txBody>
      </p:sp>
      <p:sp>
        <p:nvSpPr>
          <p:cNvPr id="34819" name="Rectangle 3"/>
          <p:cNvSpPr>
            <a:spLocks noChangeArrowheads="1"/>
          </p:cNvSpPr>
          <p:nvPr/>
        </p:nvSpPr>
        <p:spPr bwMode="ltGray">
          <a:xfrm>
            <a:off x="800100" y="10985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kumimoji="1" lang="sk-SK" sz="2400">
              <a:latin typeface="Tahoma" pitchFamily="34" charset="0"/>
            </a:endParaRPr>
          </a:p>
        </p:txBody>
      </p:sp>
      <p:sp>
        <p:nvSpPr>
          <p:cNvPr id="34820" name="Rectangle 4"/>
          <p:cNvSpPr>
            <a:spLocks noChangeArrowheads="1"/>
          </p:cNvSpPr>
          <p:nvPr/>
        </p:nvSpPr>
        <p:spPr bwMode="ltGray">
          <a:xfrm>
            <a:off x="541338" y="1520825"/>
            <a:ext cx="422275" cy="474663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kumimoji="1" lang="sk-SK" sz="2400">
              <a:latin typeface="Tahoma" pitchFamily="34" charset="0"/>
            </a:endParaRPr>
          </a:p>
        </p:txBody>
      </p:sp>
      <p:sp>
        <p:nvSpPr>
          <p:cNvPr id="34821" name="Rectangle 5"/>
          <p:cNvSpPr>
            <a:spLocks noChangeArrowheads="1"/>
          </p:cNvSpPr>
          <p:nvPr/>
        </p:nvSpPr>
        <p:spPr bwMode="ltGray">
          <a:xfrm>
            <a:off x="911225" y="15208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kumimoji="1" lang="sk-SK" sz="2400">
              <a:latin typeface="Tahoma" pitchFamily="34" charset="0"/>
            </a:endParaRPr>
          </a:p>
        </p:txBody>
      </p:sp>
      <p:sp>
        <p:nvSpPr>
          <p:cNvPr id="34822" name="Rectangle 6"/>
          <p:cNvSpPr>
            <a:spLocks noChangeArrowheads="1"/>
          </p:cNvSpPr>
          <p:nvPr/>
        </p:nvSpPr>
        <p:spPr bwMode="ltGray">
          <a:xfrm>
            <a:off x="127000" y="14478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kumimoji="1" lang="sk-SK" sz="2400">
              <a:latin typeface="Tahoma" pitchFamily="34" charset="0"/>
            </a:endParaRPr>
          </a:p>
        </p:txBody>
      </p:sp>
      <p:sp>
        <p:nvSpPr>
          <p:cNvPr id="34823" name="Rectangle 7"/>
          <p:cNvSpPr>
            <a:spLocks noChangeArrowheads="1"/>
          </p:cNvSpPr>
          <p:nvPr/>
        </p:nvSpPr>
        <p:spPr bwMode="gray">
          <a:xfrm>
            <a:off x="762000" y="990600"/>
            <a:ext cx="31750" cy="1052513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kumimoji="1" lang="sk-SK" sz="2400">
              <a:latin typeface="Tahoma" pitchFamily="34" charset="0"/>
            </a:endParaRPr>
          </a:p>
        </p:txBody>
      </p:sp>
      <p:sp>
        <p:nvSpPr>
          <p:cNvPr id="34824" name="Rectangle 8"/>
          <p:cNvSpPr>
            <a:spLocks noChangeArrowheads="1"/>
          </p:cNvSpPr>
          <p:nvPr/>
        </p:nvSpPr>
        <p:spPr bwMode="gray">
          <a:xfrm>
            <a:off x="442913" y="1781175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kumimoji="1" lang="sk-SK" sz="2400">
              <a:latin typeface="Tahoma" pitchFamily="34" charset="0"/>
            </a:endParaRPr>
          </a:p>
        </p:txBody>
      </p:sp>
      <p:sp>
        <p:nvSpPr>
          <p:cNvPr id="34825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214313"/>
            <a:ext cx="7793037" cy="1462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sk-SK" smtClean="0"/>
              <a:t>Kliknite sem a upravte štýl predlohy nadpisov.</a:t>
            </a:r>
          </a:p>
        </p:txBody>
      </p:sp>
      <p:sp>
        <p:nvSpPr>
          <p:cNvPr id="34826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k-SK" smtClean="0"/>
              <a:t>Kliknite sem a upravte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</a:p>
        </p:txBody>
      </p:sp>
      <p:sp>
        <p:nvSpPr>
          <p:cNvPr id="34827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+mn-lt"/>
              </a:defRPr>
            </a:lvl1pPr>
          </a:lstStyle>
          <a:p>
            <a:endParaRPr lang="sk-SK"/>
          </a:p>
        </p:txBody>
      </p:sp>
      <p:sp>
        <p:nvSpPr>
          <p:cNvPr id="34828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+mn-lt"/>
              </a:defRPr>
            </a:lvl1pPr>
          </a:lstStyle>
          <a:p>
            <a:endParaRPr lang="sk-SK"/>
          </a:p>
        </p:txBody>
      </p:sp>
      <p:sp>
        <p:nvSpPr>
          <p:cNvPr id="34829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+mn-lt"/>
              </a:defRPr>
            </a:lvl1pPr>
          </a:lstStyle>
          <a:p>
            <a:fld id="{FE024869-A272-46B5-80BC-458B68E356E0}" type="slidenum">
              <a:rPr lang="sk-SK"/>
              <a:pPr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crinfo.iedu.sk/vykazy/V3/V3_01" TargetMode="External"/><Relationship Id="rId2" Type="http://schemas.openxmlformats.org/officeDocument/2006/relationships/hyperlink" Target="https://crinfo.iedu.sk/vykazy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russ-ke.sk/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russ-ke.sk/" TargetMode="External"/><Relationship Id="rId2" Type="http://schemas.openxmlformats.org/officeDocument/2006/relationships/hyperlink" Target="mailto:klaudia.miklodova@russ-ke.sk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russ-ke.sk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http://www.russ-ke.sk/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cid:image001.jpg@01D7AAD9.B5F7A590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50938" y="620688"/>
            <a:ext cx="7793037" cy="1584176"/>
          </a:xfrm>
        </p:spPr>
        <p:txBody>
          <a:bodyPr/>
          <a:lstStyle/>
          <a:p>
            <a:r>
              <a:rPr lang="sk-SK" dirty="0" smtClean="0"/>
              <a:t/>
            </a:r>
            <a:br>
              <a:rPr lang="sk-SK" dirty="0" smtClean="0"/>
            </a:br>
            <a:r>
              <a:rPr lang="sk-SK" b="1" dirty="0" smtClean="0"/>
              <a:t>Zber 2025</a:t>
            </a:r>
            <a:br>
              <a:rPr lang="sk-SK" b="1" dirty="0" smtClean="0"/>
            </a:br>
            <a:endParaRPr lang="sk-SK" b="1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1150938" y="2060848"/>
            <a:ext cx="7772400" cy="4114800"/>
          </a:xfrm>
        </p:spPr>
        <p:txBody>
          <a:bodyPr/>
          <a:lstStyle/>
          <a:p>
            <a:r>
              <a:rPr lang="sk-SK" dirty="0" smtClean="0"/>
              <a:t>Bezúhonnosť</a:t>
            </a:r>
          </a:p>
          <a:p>
            <a:r>
              <a:rPr lang="sk-SK" dirty="0" smtClean="0"/>
              <a:t>Register </a:t>
            </a:r>
            <a:r>
              <a:rPr lang="sk-SK" dirty="0" err="1" smtClean="0"/>
              <a:t>ŠaŠZ</a:t>
            </a:r>
            <a:endParaRPr lang="sk-SK" dirty="0" smtClean="0"/>
          </a:p>
          <a:p>
            <a:r>
              <a:rPr lang="sk-SK" dirty="0" smtClean="0"/>
              <a:t>Štatistické výkazy</a:t>
            </a:r>
          </a:p>
          <a:p>
            <a:r>
              <a:rPr lang="sk-SK" dirty="0" smtClean="0"/>
              <a:t>Rôzne</a:t>
            </a:r>
          </a:p>
          <a:p>
            <a:r>
              <a:rPr lang="sk-SK" dirty="0" smtClean="0"/>
              <a:t>Zber údajov pre financovanie 2025</a:t>
            </a:r>
          </a:p>
          <a:p>
            <a:endParaRPr lang="sk-SK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56FD26-1081-4D88-8E1D-E8A38AD3CD3C}" type="slidenum">
              <a:rPr lang="sk-SK" smtClean="0"/>
              <a:pPr/>
              <a:t>1</a:t>
            </a:fld>
            <a:endParaRPr lang="sk-SK"/>
          </a:p>
        </p:txBody>
      </p:sp>
      <p:pic>
        <p:nvPicPr>
          <p:cNvPr id="5" name="Obrázok 4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58" t="11714" r="7006" b="9971"/>
          <a:stretch/>
        </p:blipFill>
        <p:spPr bwMode="auto">
          <a:xfrm>
            <a:off x="6663372" y="260648"/>
            <a:ext cx="2218055" cy="74676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831004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z="2000" b="1" dirty="0">
                <a:solidFill>
                  <a:schemeClr val="tx2">
                    <a:lumMod val="40000"/>
                    <a:lumOff val="60000"/>
                  </a:schemeClr>
                </a:solidFill>
              </a:rPr>
              <a:t>Zoznamy ZŠ a ŠZŠ, ktoré majú vyplniť výkazy o prospechu V3P a V4P (podľa typu a jazyka triedy)</a:t>
            </a:r>
          </a:p>
        </p:txBody>
      </p:sp>
      <p:sp>
        <p:nvSpPr>
          <p:cNvPr id="3" name="Zástupný objekt pre číslo snímky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9E253-55DE-431F-9B7E-8E5D4E260F95}" type="slidenum">
              <a:rPr lang="sk-SK" smtClean="0"/>
              <a:pPr/>
              <a:t>10</a:t>
            </a:fld>
            <a:endParaRPr lang="sk-SK"/>
          </a:p>
        </p:txBody>
      </p:sp>
      <p:pic>
        <p:nvPicPr>
          <p:cNvPr id="4" name="Obrázok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0521" y="1676400"/>
            <a:ext cx="6887823" cy="43723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95368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" name="Zástupný objekt pre číslo snímky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9E253-55DE-431F-9B7E-8E5D4E260F95}" type="slidenum">
              <a:rPr lang="sk-SK" smtClean="0"/>
              <a:pPr/>
              <a:t>11</a:t>
            </a:fld>
            <a:endParaRPr lang="sk-SK"/>
          </a:p>
        </p:txBody>
      </p:sp>
      <p:pic>
        <p:nvPicPr>
          <p:cNvPr id="5" name="Obrázo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504" y="214312"/>
            <a:ext cx="8928992" cy="62390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46744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Štatistické výkazy</a:t>
            </a:r>
            <a:br>
              <a:rPr lang="sk-SK" dirty="0" smtClean="0"/>
            </a:br>
            <a:r>
              <a:rPr lang="sk-SK" sz="3200" dirty="0" smtClean="0"/>
              <a:t>V1</a:t>
            </a:r>
            <a:r>
              <a:rPr lang="sk-SK" sz="3200" dirty="0"/>
              <a:t>, V2, V3, V4, V40, ZAM</a:t>
            </a: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1182688" y="1844824"/>
            <a:ext cx="7772400" cy="4287689"/>
          </a:xfrm>
        </p:spPr>
        <p:txBody>
          <a:bodyPr/>
          <a:lstStyle/>
          <a:p>
            <a:pPr lvl="0"/>
            <a:r>
              <a:rPr lang="sk-SK" sz="2000" dirty="0" err="1" smtClean="0"/>
              <a:t>Zahajovacie</a:t>
            </a:r>
            <a:r>
              <a:rPr lang="sk-SK" sz="2000" dirty="0" smtClean="0"/>
              <a:t> výkazy podľa stavu k 15.9.2025</a:t>
            </a:r>
          </a:p>
          <a:p>
            <a:pPr lvl="0"/>
            <a:endParaRPr lang="sk-SK" sz="2000" dirty="0" smtClean="0"/>
          </a:p>
          <a:p>
            <a:pPr marL="0" lvl="0" indent="0">
              <a:buNone/>
            </a:pPr>
            <a:r>
              <a:rPr lang="sk-SK" sz="2000" dirty="0" smtClean="0"/>
              <a:t>V1-o materskej škole</a:t>
            </a:r>
          </a:p>
          <a:p>
            <a:pPr marL="0" lvl="0" indent="0">
              <a:buNone/>
            </a:pPr>
            <a:r>
              <a:rPr lang="sk-SK" sz="2000" dirty="0" smtClean="0"/>
              <a:t>V2-o strednej škole </a:t>
            </a:r>
          </a:p>
          <a:p>
            <a:pPr marL="0" lvl="0" indent="0">
              <a:buNone/>
            </a:pPr>
            <a:r>
              <a:rPr lang="sk-SK" sz="2000" dirty="0" smtClean="0"/>
              <a:t>V3-o základnej škole </a:t>
            </a:r>
          </a:p>
          <a:p>
            <a:pPr marL="0" lvl="0" indent="0">
              <a:buNone/>
            </a:pPr>
            <a:r>
              <a:rPr lang="sk-SK" sz="2000" dirty="0" smtClean="0"/>
              <a:t>V4- o špeciálnej škole/triede </a:t>
            </a:r>
            <a:endParaRPr lang="sk-SK" sz="2000" dirty="0"/>
          </a:p>
          <a:p>
            <a:pPr marL="0" lvl="0" indent="0">
              <a:buNone/>
            </a:pPr>
            <a:r>
              <a:rPr lang="sk-SK" sz="2000" dirty="0" smtClean="0"/>
              <a:t>VZAM o zamestnancoch (</a:t>
            </a:r>
            <a:r>
              <a:rPr lang="sk-SK" sz="1800" dirty="0" smtClean="0"/>
              <a:t>len kmeňová škola</a:t>
            </a:r>
            <a:r>
              <a:rPr lang="sk-SK" sz="2000" dirty="0" smtClean="0"/>
              <a:t>)</a:t>
            </a:r>
          </a:p>
          <a:p>
            <a:pPr marL="0" lvl="0" indent="0">
              <a:buNone/>
            </a:pPr>
            <a:r>
              <a:rPr lang="sk-SK" sz="1800" dirty="0" smtClean="0"/>
              <a:t>– </a:t>
            </a:r>
            <a:r>
              <a:rPr lang="sk-SK" sz="1800" dirty="0"/>
              <a:t>spracovanie ako minulý rok, cez RIS (po odoslaní aktualizačnej dávky) – skontrolovať so </a:t>
            </a:r>
            <a:r>
              <a:rPr lang="sk-SK" sz="1800" dirty="0" smtClean="0"/>
              <a:t>skutočnosťou</a:t>
            </a:r>
          </a:p>
          <a:p>
            <a:pPr lvl="0">
              <a:buFontTx/>
              <a:buChar char="-"/>
            </a:pPr>
            <a:endParaRPr lang="sk-SK" sz="2000" dirty="0" smtClean="0"/>
          </a:p>
          <a:p>
            <a:pPr marL="0" indent="0">
              <a:buNone/>
            </a:pPr>
            <a:r>
              <a:rPr lang="sk-SK" sz="2000" dirty="0" smtClean="0"/>
              <a:t>Vyplnené výkazy musia </a:t>
            </a:r>
            <a:r>
              <a:rPr lang="sk-SK" sz="2000" dirty="0"/>
              <a:t>byť najneskôr </a:t>
            </a:r>
            <a:r>
              <a:rPr lang="sk-SK" sz="2000" u="sng" dirty="0">
                <a:solidFill>
                  <a:srgbClr val="FF0000"/>
                </a:solidFill>
              </a:rPr>
              <a:t>do 30. 09. 2025 na CRINFO v stave odoslaný </a:t>
            </a:r>
            <a:r>
              <a:rPr lang="sk-SK" sz="2000" dirty="0"/>
              <a:t>(keď budete mať hotový EDUZBER a V40)</a:t>
            </a:r>
          </a:p>
          <a:p>
            <a:endParaRPr lang="sk-SK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56FD26-1081-4D88-8E1D-E8A38AD3CD3C}" type="slidenum">
              <a:rPr lang="sk-SK" smtClean="0"/>
              <a:pPr/>
              <a:t>12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41230668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62051" y="692696"/>
            <a:ext cx="7793037" cy="1008112"/>
          </a:xfrm>
        </p:spPr>
        <p:txBody>
          <a:bodyPr/>
          <a:lstStyle/>
          <a:p>
            <a:r>
              <a:rPr lang="sk-SK" b="1" dirty="0" smtClean="0">
                <a:solidFill>
                  <a:srgbClr val="FF0000"/>
                </a:solidFill>
              </a:rPr>
              <a:t/>
            </a:r>
            <a:br>
              <a:rPr lang="sk-SK" b="1" dirty="0" smtClean="0">
                <a:solidFill>
                  <a:srgbClr val="FF0000"/>
                </a:solidFill>
              </a:rPr>
            </a:br>
            <a:r>
              <a:rPr lang="sk-SK" b="1" dirty="0" smtClean="0">
                <a:solidFill>
                  <a:srgbClr val="FF0000"/>
                </a:solidFill>
              </a:rPr>
              <a:t/>
            </a:r>
            <a:br>
              <a:rPr lang="sk-SK" b="1" dirty="0" smtClean="0">
                <a:solidFill>
                  <a:srgbClr val="FF0000"/>
                </a:solidFill>
              </a:rPr>
            </a:br>
            <a:r>
              <a:rPr lang="sk-SK" b="1" dirty="0">
                <a:solidFill>
                  <a:srgbClr val="FF0000"/>
                </a:solidFill>
              </a:rPr>
              <a:t/>
            </a:r>
            <a:br>
              <a:rPr lang="sk-SK" b="1" dirty="0">
                <a:solidFill>
                  <a:srgbClr val="FF0000"/>
                </a:solidFill>
              </a:rPr>
            </a:br>
            <a:r>
              <a:rPr lang="sk-SK" b="1" dirty="0" smtClean="0">
                <a:solidFill>
                  <a:srgbClr val="FF0000"/>
                </a:solidFill>
              </a:rPr>
              <a:t/>
            </a:r>
            <a:br>
              <a:rPr lang="sk-SK" b="1" dirty="0" smtClean="0">
                <a:solidFill>
                  <a:srgbClr val="FF0000"/>
                </a:solidFill>
              </a:rPr>
            </a:br>
            <a:r>
              <a:rPr lang="sk-SK" b="1" dirty="0" smtClean="0">
                <a:solidFill>
                  <a:srgbClr val="FF0000"/>
                </a:solidFill>
              </a:rPr>
              <a:t/>
            </a:r>
            <a:br>
              <a:rPr lang="sk-SK" b="1" dirty="0" smtClean="0">
                <a:solidFill>
                  <a:srgbClr val="FF0000"/>
                </a:solidFill>
              </a:rPr>
            </a:br>
            <a:r>
              <a:rPr lang="sk-SK" b="1" dirty="0">
                <a:solidFill>
                  <a:srgbClr val="FF0000"/>
                </a:solidFill>
              </a:rPr>
              <a:t/>
            </a:r>
            <a:br>
              <a:rPr lang="sk-SK" b="1" dirty="0">
                <a:solidFill>
                  <a:srgbClr val="FF0000"/>
                </a:solidFill>
              </a:rPr>
            </a:br>
            <a:r>
              <a:rPr lang="sk-SK" b="1" dirty="0" smtClean="0">
                <a:solidFill>
                  <a:srgbClr val="FF0000"/>
                </a:solidFill>
              </a:rPr>
              <a:t/>
            </a:r>
            <a:br>
              <a:rPr lang="sk-SK" b="1" dirty="0" smtClean="0">
                <a:solidFill>
                  <a:srgbClr val="FF0000"/>
                </a:solidFill>
              </a:rPr>
            </a:br>
            <a:r>
              <a:rPr lang="sk-SK" b="1" dirty="0">
                <a:solidFill>
                  <a:srgbClr val="FF0000"/>
                </a:solidFill>
              </a:rPr>
              <a:t/>
            </a:r>
            <a:br>
              <a:rPr lang="sk-SK" b="1" dirty="0">
                <a:solidFill>
                  <a:srgbClr val="FF0000"/>
                </a:solidFill>
              </a:rPr>
            </a:br>
            <a:r>
              <a:rPr lang="sk-SK" b="1" dirty="0" smtClean="0">
                <a:solidFill>
                  <a:srgbClr val="FF0000"/>
                </a:solidFill>
              </a:rPr>
              <a:t/>
            </a:r>
            <a:br>
              <a:rPr lang="sk-SK" b="1" dirty="0" smtClean="0">
                <a:solidFill>
                  <a:srgbClr val="FF0000"/>
                </a:solidFill>
              </a:rPr>
            </a:br>
            <a:r>
              <a:rPr lang="sk-SK" b="1" dirty="0">
                <a:solidFill>
                  <a:srgbClr val="FF0000"/>
                </a:solidFill>
              </a:rPr>
              <a:t/>
            </a:r>
            <a:br>
              <a:rPr lang="sk-SK" b="1" dirty="0">
                <a:solidFill>
                  <a:srgbClr val="FF0000"/>
                </a:solidFill>
              </a:rPr>
            </a:br>
            <a:r>
              <a:rPr lang="sk-SK" b="1" dirty="0" smtClean="0">
                <a:solidFill>
                  <a:srgbClr val="FF0000"/>
                </a:solidFill>
              </a:rPr>
              <a:t/>
            </a:r>
            <a:br>
              <a:rPr lang="sk-SK" b="1" dirty="0" smtClean="0">
                <a:solidFill>
                  <a:srgbClr val="FF0000"/>
                </a:solidFill>
              </a:rPr>
            </a:br>
            <a:r>
              <a:rPr lang="sk-SK" b="1" dirty="0">
                <a:solidFill>
                  <a:srgbClr val="FF0000"/>
                </a:solidFill>
              </a:rPr>
              <a:t/>
            </a:r>
            <a:br>
              <a:rPr lang="sk-SK" b="1" dirty="0">
                <a:solidFill>
                  <a:srgbClr val="FF0000"/>
                </a:solidFill>
              </a:rPr>
            </a:br>
            <a:r>
              <a:rPr lang="sk-SK" dirty="0" smtClean="0">
                <a:solidFill>
                  <a:srgbClr val="FF0000"/>
                </a:solidFill>
              </a:rPr>
              <a:t>Novinka!</a:t>
            </a:r>
            <a:endParaRPr lang="sk-SK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sk-SK" sz="2000" b="1" u="sng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sk-SK" sz="2000" u="sng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Kapacita </a:t>
            </a:r>
            <a:r>
              <a:rPr lang="sk-SK" sz="2000" u="sng" dirty="0">
                <a:solidFill>
                  <a:schemeClr val="tx2">
                    <a:lumMod val="60000"/>
                    <a:lumOff val="40000"/>
                  </a:schemeClr>
                </a:solidFill>
              </a:rPr>
              <a:t>v ZŠ a ŠZŠ </a:t>
            </a:r>
            <a:endParaRPr lang="sk-SK" sz="2000" u="sng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0" indent="0">
              <a:buNone/>
            </a:pPr>
            <a:r>
              <a:rPr lang="sk-SK" sz="2000" dirty="0" smtClean="0"/>
              <a:t>– </a:t>
            </a:r>
            <a:r>
              <a:rPr lang="sk-SK" sz="2000" dirty="0"/>
              <a:t>nová položka zisťovania, prevádzkový poriadok-RUVZ, zvlášť za každú </a:t>
            </a:r>
            <a:r>
              <a:rPr lang="sk-SK" sz="2000" dirty="0" err="1"/>
              <a:t>org.zložku</a:t>
            </a:r>
            <a:r>
              <a:rPr lang="sk-SK" sz="2000" dirty="0"/>
              <a:t> či EP, vyplniť manuálne alebo na CRINFO</a:t>
            </a:r>
          </a:p>
          <a:p>
            <a:endParaRPr lang="sk-SK" sz="2000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56FD26-1081-4D88-8E1D-E8A38AD3CD3C}" type="slidenum">
              <a:rPr lang="sk-SK" smtClean="0"/>
              <a:pPr/>
              <a:t>13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28275429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50938" y="908720"/>
            <a:ext cx="7793037" cy="1224136"/>
          </a:xfrm>
        </p:spPr>
        <p:txBody>
          <a:bodyPr/>
          <a:lstStyle/>
          <a:p>
            <a:r>
              <a:rPr lang="sk-SK" i="1" dirty="0" smtClean="0"/>
              <a:t/>
            </a:r>
            <a:br>
              <a:rPr lang="sk-SK" i="1" dirty="0" smtClean="0"/>
            </a:br>
            <a:r>
              <a:rPr lang="sk-SK" i="1" dirty="0"/>
              <a:t/>
            </a:r>
            <a:br>
              <a:rPr lang="sk-SK" i="1" dirty="0"/>
            </a:br>
            <a:r>
              <a:rPr lang="sk-SK" i="1" dirty="0" smtClean="0"/>
              <a:t/>
            </a:r>
            <a:br>
              <a:rPr lang="sk-SK" i="1" dirty="0" smtClean="0"/>
            </a:br>
            <a:r>
              <a:rPr lang="sk-SK" i="1" dirty="0"/>
              <a:t/>
            </a:r>
            <a:br>
              <a:rPr lang="sk-SK" i="1" dirty="0"/>
            </a:br>
            <a:r>
              <a:rPr lang="sk-SK" i="1" dirty="0" smtClean="0"/>
              <a:t>                                                   </a:t>
            </a:r>
            <a:br>
              <a:rPr lang="sk-SK" i="1" dirty="0" smtClean="0"/>
            </a:br>
            <a:r>
              <a:rPr lang="sk-SK" i="1" dirty="0" smtClean="0"/>
              <a:t/>
            </a:r>
            <a:br>
              <a:rPr lang="sk-SK" i="1" dirty="0" smtClean="0"/>
            </a:br>
            <a:r>
              <a:rPr lang="sk-SK" i="1" dirty="0"/>
              <a:t/>
            </a:r>
            <a:br>
              <a:rPr lang="sk-SK" i="1" dirty="0"/>
            </a:br>
            <a:r>
              <a:rPr lang="sk-SK" sz="2400" b="1" dirty="0" smtClean="0">
                <a:solidFill>
                  <a:srgbClr val="FF0000"/>
                </a:solidFill>
              </a:rPr>
              <a:t>Najčastejšie </a:t>
            </a:r>
            <a:r>
              <a:rPr lang="sk-SK" sz="2400" b="1" dirty="0">
                <a:solidFill>
                  <a:srgbClr val="FF0000"/>
                </a:solidFill>
              </a:rPr>
              <a:t>chyby minulý rok</a:t>
            </a:r>
            <a:r>
              <a:rPr lang="sk-SK" i="1" dirty="0"/>
              <a:t/>
            </a:r>
            <a:br>
              <a:rPr lang="sk-SK" i="1" dirty="0"/>
            </a:br>
            <a:endParaRPr lang="sk-SK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611560" y="2017712"/>
            <a:ext cx="8532440" cy="4840287"/>
          </a:xfrm>
        </p:spPr>
        <p:txBody>
          <a:bodyPr/>
          <a:lstStyle/>
          <a:p>
            <a:pPr marL="0" lvl="0" indent="0">
              <a:buNone/>
            </a:pPr>
            <a:r>
              <a:rPr lang="sk-SK" sz="1800" dirty="0" smtClean="0"/>
              <a:t>* Výkazy </a:t>
            </a:r>
            <a:r>
              <a:rPr lang="sk-SK" sz="1800" b="1" u="sng" dirty="0" smtClean="0">
                <a:solidFill>
                  <a:srgbClr val="00B050"/>
                </a:solidFill>
              </a:rPr>
              <a:t>neboli v stave odoslaný </a:t>
            </a:r>
            <a:r>
              <a:rPr lang="sk-SK" sz="1800" dirty="0" smtClean="0"/>
              <a:t>(boli buď prázdny, alebo uložený)</a:t>
            </a:r>
          </a:p>
          <a:p>
            <a:pPr marL="0" lvl="0" indent="0">
              <a:buNone/>
            </a:pPr>
            <a:endParaRPr lang="sk-SK" sz="1800" i="1" dirty="0" smtClean="0"/>
          </a:p>
          <a:p>
            <a:pPr marL="0" lvl="0" indent="0">
              <a:buNone/>
            </a:pPr>
            <a:r>
              <a:rPr lang="sk-SK" sz="1800" i="1" dirty="0"/>
              <a:t>*</a:t>
            </a:r>
            <a:r>
              <a:rPr lang="sk-SK" sz="1800" i="1" dirty="0" smtClean="0"/>
              <a:t>V3 </a:t>
            </a:r>
            <a:r>
              <a:rPr lang="sk-SK" sz="1800" i="1" dirty="0"/>
              <a:t>a V4 </a:t>
            </a:r>
            <a:r>
              <a:rPr lang="sk-SK" sz="1800" i="1" dirty="0" smtClean="0"/>
              <a:t> - základná a špeciálna škola/trieda</a:t>
            </a:r>
          </a:p>
          <a:p>
            <a:pPr marL="0" lvl="0" indent="0">
              <a:buNone/>
            </a:pPr>
            <a:r>
              <a:rPr lang="sk-SK" sz="1800" dirty="0" smtClean="0"/>
              <a:t>- </a:t>
            </a:r>
            <a:r>
              <a:rPr lang="sk-SK" sz="1800" b="1" u="sng" dirty="0" smtClean="0">
                <a:solidFill>
                  <a:srgbClr val="00B050"/>
                </a:solidFill>
              </a:rPr>
              <a:t>I</a:t>
            </a:r>
            <a:r>
              <a:rPr lang="sk-SK" sz="1800" b="1" u="sng" dirty="0">
                <a:solidFill>
                  <a:srgbClr val="00B050"/>
                </a:solidFill>
              </a:rPr>
              <a:t>. oddiel – editovateľný </a:t>
            </a:r>
            <a:r>
              <a:rPr lang="sk-SK" sz="1800" dirty="0"/>
              <a:t>(odchod žiakov zo </a:t>
            </a:r>
            <a:r>
              <a:rPr lang="sk-SK" sz="1800" dirty="0" smtClean="0"/>
              <a:t>školy-</a:t>
            </a:r>
            <a:r>
              <a:rPr lang="sk-SK" sz="1800" dirty="0" smtClean="0">
                <a:solidFill>
                  <a:srgbClr val="00B050"/>
                </a:solidFill>
              </a:rPr>
              <a:t>nepokračujú</a:t>
            </a:r>
            <a:r>
              <a:rPr lang="sk-SK" sz="1800" dirty="0" smtClean="0"/>
              <a:t> na rovnakom type)</a:t>
            </a:r>
            <a:endParaRPr lang="sk-SK" sz="1800" dirty="0"/>
          </a:p>
          <a:p>
            <a:pPr marL="0" lvl="0" indent="0">
              <a:buNone/>
            </a:pPr>
            <a:r>
              <a:rPr lang="sk-SK" sz="1800" dirty="0" smtClean="0"/>
              <a:t>- chybný </a:t>
            </a:r>
            <a:r>
              <a:rPr lang="sk-SK" sz="1800" dirty="0"/>
              <a:t>kód </a:t>
            </a:r>
            <a:r>
              <a:rPr lang="sk-SK" sz="1800" u="sng" dirty="0">
                <a:solidFill>
                  <a:srgbClr val="00B050"/>
                </a:solidFill>
              </a:rPr>
              <a:t>organizácia vyučovania</a:t>
            </a:r>
            <a:r>
              <a:rPr lang="sk-SK" sz="1800" dirty="0"/>
              <a:t> na 1.-4</a:t>
            </a:r>
            <a:r>
              <a:rPr lang="sk-SK" sz="1800" dirty="0" smtClean="0"/>
              <a:t>.</a:t>
            </a:r>
            <a:endParaRPr lang="sk-SK" sz="1800" dirty="0"/>
          </a:p>
          <a:p>
            <a:pPr lvl="0">
              <a:buFontTx/>
              <a:buChar char="-"/>
            </a:pPr>
            <a:endParaRPr lang="sk-SK" sz="1800" i="1" dirty="0"/>
          </a:p>
          <a:p>
            <a:pPr marL="0" lvl="0" indent="0">
              <a:buNone/>
            </a:pPr>
            <a:r>
              <a:rPr lang="sk-SK" sz="1800" i="1" dirty="0" smtClean="0"/>
              <a:t>*V1 – materská škola</a:t>
            </a:r>
          </a:p>
          <a:p>
            <a:pPr marL="0" lvl="0" indent="0">
              <a:buNone/>
            </a:pPr>
            <a:r>
              <a:rPr lang="sk-SK" sz="1800" dirty="0" smtClean="0"/>
              <a:t>-  </a:t>
            </a:r>
            <a:r>
              <a:rPr lang="sk-SK" sz="1800" b="1" u="sng" dirty="0">
                <a:solidFill>
                  <a:srgbClr val="00B050"/>
                </a:solidFill>
              </a:rPr>
              <a:t>počet tried – </a:t>
            </a:r>
            <a:r>
              <a:rPr lang="sk-SK" sz="1800" b="1" u="sng" dirty="0" smtClean="0">
                <a:solidFill>
                  <a:srgbClr val="00B050"/>
                </a:solidFill>
              </a:rPr>
              <a:t>je editovateľný-dá sa prepísať</a:t>
            </a:r>
            <a:r>
              <a:rPr lang="sk-SK" sz="1800" dirty="0" smtClean="0"/>
              <a:t> priamo vo výkaze </a:t>
            </a:r>
            <a:r>
              <a:rPr lang="sk-SK" sz="1800" dirty="0"/>
              <a:t>(aj celkový </a:t>
            </a:r>
            <a:r>
              <a:rPr lang="sk-SK" sz="1800" dirty="0" smtClean="0"/>
              <a:t>aj PPV, počet samostatných tried PPV, kde sú iba </a:t>
            </a:r>
            <a:r>
              <a:rPr lang="sk-SK" sz="1800" dirty="0" err="1" smtClean="0"/>
              <a:t>prípravkári</a:t>
            </a:r>
            <a:r>
              <a:rPr lang="sk-SK" sz="1800" dirty="0" smtClean="0"/>
              <a:t>)</a:t>
            </a:r>
            <a:endParaRPr lang="sk-SK" sz="1800" dirty="0"/>
          </a:p>
          <a:p>
            <a:pPr marL="0" lvl="0" indent="0">
              <a:buNone/>
            </a:pPr>
            <a:r>
              <a:rPr lang="sk-SK" sz="1800" dirty="0" smtClean="0"/>
              <a:t>- </a:t>
            </a:r>
            <a:r>
              <a:rPr lang="sk-SK" sz="1800" b="1" u="sng" dirty="0" smtClean="0">
                <a:solidFill>
                  <a:srgbClr val="00B050"/>
                </a:solidFill>
              </a:rPr>
              <a:t>nevyplnená</a:t>
            </a:r>
            <a:r>
              <a:rPr lang="sk-SK" sz="1800" dirty="0" smtClean="0"/>
              <a:t> </a:t>
            </a:r>
            <a:r>
              <a:rPr lang="sk-SK" sz="1800" dirty="0"/>
              <a:t>plánovaná </a:t>
            </a:r>
            <a:r>
              <a:rPr lang="sk-SK" sz="1800" dirty="0">
                <a:solidFill>
                  <a:srgbClr val="00B050"/>
                </a:solidFill>
              </a:rPr>
              <a:t>kapacita, počet </a:t>
            </a:r>
            <a:r>
              <a:rPr lang="sk-SK" sz="1800" dirty="0" smtClean="0">
                <a:solidFill>
                  <a:srgbClr val="00B050"/>
                </a:solidFill>
              </a:rPr>
              <a:t>žiadostí</a:t>
            </a:r>
            <a:r>
              <a:rPr lang="sk-SK" sz="1800" dirty="0" smtClean="0"/>
              <a:t>, </a:t>
            </a:r>
            <a:r>
              <a:rPr lang="sk-SK" sz="1800" dirty="0"/>
              <a:t>ktorým sa nevyhovelo, </a:t>
            </a:r>
            <a:r>
              <a:rPr lang="sk-SK" sz="1800" dirty="0" smtClean="0">
                <a:solidFill>
                  <a:srgbClr val="00B050"/>
                </a:solidFill>
              </a:rPr>
              <a:t>mesačný </a:t>
            </a:r>
            <a:r>
              <a:rPr lang="sk-SK" sz="1800" dirty="0">
                <a:solidFill>
                  <a:srgbClr val="00B050"/>
                </a:solidFill>
              </a:rPr>
              <a:t>príspevok </a:t>
            </a:r>
            <a:r>
              <a:rPr lang="sk-SK" sz="1800" dirty="0"/>
              <a:t>na školné – ú</a:t>
            </a:r>
            <a:r>
              <a:rPr lang="sk-SK" sz="1800" dirty="0" smtClean="0"/>
              <a:t>daje ťahá zo ŠIS</a:t>
            </a:r>
          </a:p>
          <a:p>
            <a:pPr marL="0" lvl="0" indent="0">
              <a:buNone/>
            </a:pPr>
            <a:r>
              <a:rPr lang="sk-SK" sz="1800" dirty="0" smtClean="0"/>
              <a:t>*Stredné školy – do 31.8. nutné poslať </a:t>
            </a:r>
            <a:r>
              <a:rPr lang="sk-SK" sz="1800" u="sng" dirty="0" smtClean="0">
                <a:solidFill>
                  <a:srgbClr val="00B050"/>
                </a:solidFill>
              </a:rPr>
              <a:t>dávky za absolventov 2024/2025</a:t>
            </a:r>
          </a:p>
          <a:p>
            <a:pPr marL="0" lvl="0" indent="0">
              <a:buNone/>
            </a:pPr>
            <a:r>
              <a:rPr lang="sk-SK" sz="1800" dirty="0" smtClean="0"/>
              <a:t>* MODUL škola – nevyplnené údaje o učebniach, kapacitách, štipendiách a </a:t>
            </a:r>
            <a:r>
              <a:rPr lang="sk-SK" sz="1800" dirty="0" err="1" smtClean="0"/>
              <a:t>pod.l</a:t>
            </a:r>
            <a:endParaRPr lang="sk-SK" sz="1800" dirty="0" smtClean="0"/>
          </a:p>
          <a:p>
            <a:pPr lvl="0">
              <a:buFontTx/>
              <a:buChar char="-"/>
            </a:pPr>
            <a:endParaRPr lang="sk-SK" sz="1800" i="1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56FD26-1081-4D88-8E1D-E8A38AD3CD3C}" type="slidenum">
              <a:rPr lang="sk-SK" smtClean="0"/>
              <a:pPr/>
              <a:t>14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63304499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Rôzne</a:t>
            </a:r>
            <a:endParaRPr lang="sk-SK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sz="2000" dirty="0" smtClean="0"/>
              <a:t>Výkazy V1, V2, V3, V4, VZAM </a:t>
            </a:r>
            <a:r>
              <a:rPr lang="sk-SK" sz="2000" b="1" u="sng" dirty="0" smtClean="0"/>
              <a:t>sa na RUŠS neposielajú </a:t>
            </a:r>
            <a:r>
              <a:rPr lang="sk-SK" sz="2000" dirty="0" smtClean="0"/>
              <a:t>(poštou, ani osobne)</a:t>
            </a:r>
          </a:p>
          <a:p>
            <a:pPr marL="0" indent="0">
              <a:buNone/>
            </a:pPr>
            <a:endParaRPr lang="sk-SK" sz="2000" dirty="0" smtClean="0"/>
          </a:p>
          <a:p>
            <a:r>
              <a:rPr lang="sk-SK" sz="2000" dirty="0" smtClean="0"/>
              <a:t>Výkaz </a:t>
            </a:r>
            <a:r>
              <a:rPr lang="sk-SK" sz="2000" b="1" u="sng" dirty="0" smtClean="0"/>
              <a:t>V40</a:t>
            </a:r>
            <a:r>
              <a:rPr lang="sk-SK" sz="2000" dirty="0" smtClean="0"/>
              <a:t> neposielajú na RUŠS KE školy ani zriaďovatelia, </a:t>
            </a:r>
            <a:r>
              <a:rPr lang="sk-SK" sz="2000" b="1" u="sng" dirty="0" smtClean="0"/>
              <a:t>iba obce/mestá</a:t>
            </a:r>
          </a:p>
          <a:p>
            <a:pPr marL="0" indent="0">
              <a:buNone/>
            </a:pPr>
            <a:endParaRPr lang="sk-SK" sz="2000" b="1" u="sng" dirty="0" smtClean="0"/>
          </a:p>
          <a:p>
            <a:r>
              <a:rPr lang="sk-SK" sz="2000" dirty="0"/>
              <a:t>Poštou (osobne) sa na RUŠS KE posielajú iba výkazy V18, V19, V24, V40 protokol obce/mesta</a:t>
            </a:r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56FD26-1081-4D88-8E1D-E8A38AD3CD3C}" type="slidenum">
              <a:rPr lang="sk-SK" smtClean="0"/>
              <a:pPr/>
              <a:t>15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07848403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Rôzne</a:t>
            </a:r>
            <a:endParaRPr lang="sk-SK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827584" y="2017713"/>
            <a:ext cx="8127504" cy="4114800"/>
          </a:xfrm>
        </p:spPr>
        <p:txBody>
          <a:bodyPr/>
          <a:lstStyle/>
          <a:p>
            <a:r>
              <a:rPr lang="sk-SK" sz="2000" dirty="0" smtClean="0"/>
              <a:t>Export </a:t>
            </a:r>
            <a:r>
              <a:rPr lang="sk-SK" sz="2000" dirty="0"/>
              <a:t>údajov do RIS-u škola zadáva podľa stavu k 15. 09. </a:t>
            </a:r>
            <a:r>
              <a:rPr lang="sk-SK" sz="2000" dirty="0" smtClean="0"/>
              <a:t>2025</a:t>
            </a:r>
          </a:p>
          <a:p>
            <a:pPr marL="0" indent="0">
              <a:buNone/>
            </a:pPr>
            <a:r>
              <a:rPr lang="sk-SK" sz="2000" dirty="0"/>
              <a:t> </a:t>
            </a:r>
            <a:r>
              <a:rPr lang="sk-SK" sz="2000" dirty="0" smtClean="0"/>
              <a:t>   Zber </a:t>
            </a:r>
            <a:r>
              <a:rPr lang="sk-SK" sz="2000" dirty="0"/>
              <a:t>údajov sa začne </a:t>
            </a:r>
            <a:r>
              <a:rPr lang="sk-SK" sz="2000" dirty="0" smtClean="0"/>
              <a:t>od 15</a:t>
            </a:r>
            <a:r>
              <a:rPr lang="sk-SK" sz="2000" dirty="0"/>
              <a:t>. 09. </a:t>
            </a:r>
            <a:r>
              <a:rPr lang="sk-SK" sz="2000" dirty="0" smtClean="0"/>
              <a:t>2025</a:t>
            </a:r>
          </a:p>
          <a:p>
            <a:pPr marL="0" indent="0">
              <a:buNone/>
            </a:pPr>
            <a:endParaRPr lang="sk-SK" sz="2000" dirty="0"/>
          </a:p>
          <a:p>
            <a:r>
              <a:rPr lang="sk-SK" sz="2000" b="1" dirty="0" smtClean="0"/>
              <a:t>Heslá do RIS</a:t>
            </a:r>
          </a:p>
          <a:p>
            <a:pPr>
              <a:buFontTx/>
              <a:buChar char="-"/>
            </a:pPr>
            <a:r>
              <a:rPr lang="sk-SK" sz="1800" dirty="0" smtClean="0"/>
              <a:t>- školám a ŠZ zostávajú staré heslá</a:t>
            </a:r>
          </a:p>
          <a:p>
            <a:pPr>
              <a:buFontTx/>
              <a:buChar char="-"/>
            </a:pPr>
            <a:r>
              <a:rPr lang="sk-SK" sz="1800" dirty="0"/>
              <a:t>-</a:t>
            </a:r>
            <a:r>
              <a:rPr lang="sk-SK" sz="1800" dirty="0" smtClean="0"/>
              <a:t> novým prihlasovacie údaje budú  zaslané po 1. septembri 2025 mailom (</a:t>
            </a:r>
            <a:r>
              <a:rPr lang="sk-SK" sz="1600" dirty="0" smtClean="0"/>
              <a:t>s informáciou, že je nutná následná obnova hesla, príde aj </a:t>
            </a:r>
            <a:r>
              <a:rPr lang="sk-SK" sz="1600" dirty="0" err="1" smtClean="0"/>
              <a:t>link+popis</a:t>
            </a:r>
            <a:r>
              <a:rPr lang="sk-SK" sz="1600" dirty="0" smtClean="0"/>
              <a:t> v metodickom pokyne) </a:t>
            </a:r>
          </a:p>
          <a:p>
            <a:pPr marL="0" indent="0">
              <a:buNone/>
            </a:pPr>
            <a:r>
              <a:rPr lang="sk-SK" sz="1800" dirty="0" smtClean="0"/>
              <a:t>     - zriaďovateľom boli heslá poslané poštou </a:t>
            </a:r>
          </a:p>
          <a:p>
            <a:pPr marL="0" indent="0">
              <a:buNone/>
            </a:pPr>
            <a:endParaRPr lang="sk-SK" sz="1800" dirty="0" smtClean="0"/>
          </a:p>
          <a:p>
            <a:r>
              <a:rPr lang="sk-SK" sz="2000" b="1" dirty="0" smtClean="0"/>
              <a:t>Opravy </a:t>
            </a:r>
            <a:r>
              <a:rPr lang="sk-SK" sz="2000" b="1" dirty="0"/>
              <a:t>výkazov</a:t>
            </a:r>
          </a:p>
          <a:p>
            <a:pPr marL="0" indent="0">
              <a:buNone/>
            </a:pPr>
            <a:r>
              <a:rPr lang="sk-SK" sz="2000" dirty="0" smtClean="0"/>
              <a:t>- </a:t>
            </a:r>
            <a:r>
              <a:rPr lang="sk-SK" sz="1800" dirty="0" smtClean="0"/>
              <a:t>opravy odoslaných výkazov v RIS sa môžu realizovať len po zamietnutí výkazu RUŠS</a:t>
            </a:r>
          </a:p>
          <a:p>
            <a:pPr>
              <a:buFontTx/>
              <a:buChar char="-"/>
            </a:pPr>
            <a:endParaRPr lang="sk-SK" sz="2000" dirty="0" smtClean="0"/>
          </a:p>
          <a:p>
            <a:endParaRPr lang="sk-SK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56FD26-1081-4D88-8E1D-E8A38AD3CD3C}" type="slidenum">
              <a:rPr lang="sk-SK" smtClean="0"/>
              <a:pPr/>
              <a:t>16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05805376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Rôzne</a:t>
            </a:r>
            <a:endParaRPr lang="sk-SK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1259632" y="1794623"/>
            <a:ext cx="7772400" cy="4287689"/>
          </a:xfrm>
        </p:spPr>
        <p:txBody>
          <a:bodyPr/>
          <a:lstStyle/>
          <a:p>
            <a:pPr lvl="0"/>
            <a:r>
              <a:rPr lang="sk-SK" sz="1600" dirty="0" smtClean="0"/>
              <a:t>98% </a:t>
            </a:r>
            <a:r>
              <a:rPr lang="sk-SK" sz="1600" dirty="0"/>
              <a:t>údajov bude načítaných zo školského informačného </a:t>
            </a:r>
            <a:r>
              <a:rPr lang="sk-SK" sz="1600" dirty="0" smtClean="0"/>
              <a:t>systému</a:t>
            </a:r>
          </a:p>
          <a:p>
            <a:pPr lvl="0"/>
            <a:r>
              <a:rPr lang="sk-SK" sz="1600" dirty="0" smtClean="0"/>
              <a:t>ostatné </a:t>
            </a:r>
            <a:r>
              <a:rPr lang="sk-SK" sz="1600" dirty="0"/>
              <a:t>údaje </a:t>
            </a:r>
            <a:r>
              <a:rPr lang="sk-SK" sz="1600" dirty="0" smtClean="0"/>
              <a:t>do výkazov sa </a:t>
            </a:r>
            <a:r>
              <a:rPr lang="sk-SK" sz="1600" dirty="0"/>
              <a:t>doplnia manuálne</a:t>
            </a:r>
            <a:r>
              <a:rPr lang="sk-SK" sz="1600" dirty="0" smtClean="0"/>
              <a:t>;</a:t>
            </a:r>
          </a:p>
          <a:p>
            <a:pPr lvl="0"/>
            <a:r>
              <a:rPr lang="sk-SK" sz="1600" dirty="0" smtClean="0"/>
              <a:t>údaje</a:t>
            </a:r>
            <a:r>
              <a:rPr lang="sk-SK" sz="1600" dirty="0"/>
              <a:t>, ktoré sa do výkazov načítajú z RIS-u, nie je možné manuálne opravovať; </a:t>
            </a:r>
            <a:endParaRPr lang="sk-SK" sz="1600" dirty="0" smtClean="0"/>
          </a:p>
          <a:p>
            <a:pPr marL="0" lvl="0" indent="0">
              <a:buNone/>
            </a:pPr>
            <a:endParaRPr lang="sk-SK" sz="1600" dirty="0" smtClean="0"/>
          </a:p>
          <a:p>
            <a:pPr lvl="0"/>
            <a:r>
              <a:rPr lang="sk-SK" sz="1600" dirty="0" smtClean="0"/>
              <a:t>ak </a:t>
            </a:r>
            <a:r>
              <a:rPr lang="sk-SK" sz="1600" dirty="0"/>
              <a:t>údaje o počte detí a žiakov nesúhlasia </a:t>
            </a:r>
            <a:r>
              <a:rPr lang="sk-SK" sz="1600" dirty="0" smtClean="0"/>
              <a:t>so skutočnosťou:</a:t>
            </a:r>
          </a:p>
          <a:p>
            <a:pPr marL="0" lvl="0" indent="0">
              <a:buNone/>
            </a:pPr>
            <a:r>
              <a:rPr lang="sk-SK" sz="1600" dirty="0"/>
              <a:t> </a:t>
            </a:r>
            <a:r>
              <a:rPr lang="sk-SK" sz="1600" dirty="0" smtClean="0"/>
              <a:t>       – opraviť v ŠIS → odoslať dávku→ Vytvoriť protokol</a:t>
            </a:r>
          </a:p>
          <a:p>
            <a:pPr marL="0" lvl="0" indent="0">
              <a:buNone/>
            </a:pPr>
            <a:endParaRPr lang="sk-SK" sz="1600" dirty="0" smtClean="0"/>
          </a:p>
          <a:p>
            <a:pPr marL="0" lvl="0" indent="0">
              <a:buNone/>
            </a:pPr>
            <a:endParaRPr lang="sk-SK" sz="1600" dirty="0" smtClean="0"/>
          </a:p>
          <a:p>
            <a:pPr marL="0" lvl="0" indent="0">
              <a:buNone/>
            </a:pPr>
            <a:endParaRPr lang="sk-SK" sz="1600" dirty="0"/>
          </a:p>
          <a:p>
            <a:pPr marL="0" lvl="0" indent="0">
              <a:buNone/>
            </a:pPr>
            <a:r>
              <a:rPr lang="sk-SK" sz="1600" dirty="0" smtClean="0"/>
              <a:t> oprava </a:t>
            </a:r>
            <a:r>
              <a:rPr lang="sk-SK" sz="1600" dirty="0"/>
              <a:t>údajov bude prístupná len do 30. 09. </a:t>
            </a:r>
            <a:r>
              <a:rPr lang="sk-SK" sz="1600" dirty="0" smtClean="0"/>
              <a:t>2025; </a:t>
            </a:r>
            <a:r>
              <a:rPr lang="sk-SK" sz="1600" dirty="0"/>
              <a:t>do uvedeného termínu zriaďovatelia, školy a školské zariadenia musia odoslať údaje so správnymi počtami detí a </a:t>
            </a:r>
            <a:r>
              <a:rPr lang="sk-SK" sz="1600" dirty="0" smtClean="0"/>
              <a:t>žiakov</a:t>
            </a:r>
            <a:endParaRPr lang="sk-SK" sz="1600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56FD26-1081-4D88-8E1D-E8A38AD3CD3C}" type="slidenum">
              <a:rPr lang="sk-SK" smtClean="0"/>
              <a:pPr/>
              <a:t>17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41288655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Termíny výkazov</a:t>
            </a:r>
            <a:endParaRPr lang="sk-SK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k-SK" sz="2000" b="1" dirty="0" smtClean="0">
                <a:solidFill>
                  <a:srgbClr val="FF0000"/>
                </a:solidFill>
              </a:rPr>
              <a:t>V40</a:t>
            </a:r>
            <a:endParaRPr lang="sk-SK" sz="2000" b="1" dirty="0">
              <a:solidFill>
                <a:srgbClr val="FF0000"/>
              </a:solidFill>
            </a:endParaRPr>
          </a:p>
          <a:p>
            <a:r>
              <a:rPr lang="sk-SK" sz="2000" dirty="0"/>
              <a:t>Zriaďovateľom neštátnych </a:t>
            </a:r>
            <a:r>
              <a:rPr lang="sk-SK" sz="2000" dirty="0" err="1"/>
              <a:t>ŠaŠZ</a:t>
            </a:r>
            <a:r>
              <a:rPr lang="sk-SK" sz="2000" dirty="0"/>
              <a:t> odporúčame skontrolovať údaje za </a:t>
            </a:r>
            <a:r>
              <a:rPr lang="sk-SK" sz="2000" dirty="0" err="1"/>
              <a:t>ŠaŠZ</a:t>
            </a:r>
            <a:r>
              <a:rPr lang="sk-SK" sz="2000" dirty="0"/>
              <a:t>, aby boli správne a úplné najneskôr do </a:t>
            </a:r>
            <a:r>
              <a:rPr lang="sk-SK" sz="2000" b="1" dirty="0" smtClean="0"/>
              <a:t>25.9.2025</a:t>
            </a:r>
            <a:endParaRPr lang="sk-SK" sz="2000" dirty="0"/>
          </a:p>
          <a:p>
            <a:r>
              <a:rPr lang="sk-SK" sz="2000" b="1" dirty="0"/>
              <a:t>Obce</a:t>
            </a:r>
            <a:r>
              <a:rPr lang="sk-SK" sz="2000" dirty="0"/>
              <a:t> do </a:t>
            </a:r>
            <a:r>
              <a:rPr lang="sk-SK" sz="2000" b="1" dirty="0" smtClean="0"/>
              <a:t>30.</a:t>
            </a:r>
            <a:r>
              <a:rPr lang="sk-SK" sz="2000" b="1" dirty="0"/>
              <a:t>9</a:t>
            </a:r>
            <a:r>
              <a:rPr lang="sk-SK" sz="2000" dirty="0" smtClean="0"/>
              <a:t>.</a:t>
            </a:r>
            <a:r>
              <a:rPr lang="sk-SK" sz="2000" b="1" dirty="0" smtClean="0"/>
              <a:t>2025</a:t>
            </a:r>
            <a:r>
              <a:rPr lang="sk-SK" sz="2000" dirty="0"/>
              <a:t> vytvoria protokol obce (V40_POB) a odovzdajú </a:t>
            </a:r>
            <a:r>
              <a:rPr lang="sk-SK" sz="2000" dirty="0" smtClean="0"/>
              <a:t>(zašlú poštou) ho </a:t>
            </a:r>
            <a:r>
              <a:rPr lang="sk-SK" sz="2000" dirty="0"/>
              <a:t>na RÚŠS (1X</a:t>
            </a:r>
            <a:r>
              <a:rPr lang="sk-SK" sz="2000" dirty="0" smtClean="0"/>
              <a:t>)</a:t>
            </a:r>
          </a:p>
          <a:p>
            <a:endParaRPr lang="sk-SK" sz="2000" dirty="0"/>
          </a:p>
          <a:p>
            <a:pPr marL="0" indent="0">
              <a:buNone/>
            </a:pPr>
            <a:r>
              <a:rPr lang="sk-SK" sz="2000" b="1" dirty="0" smtClean="0">
                <a:solidFill>
                  <a:srgbClr val="FF0000"/>
                </a:solidFill>
              </a:rPr>
              <a:t>V1, V2, V3, V4, VZAM</a:t>
            </a:r>
            <a:endParaRPr lang="sk-SK" sz="2000" b="1" dirty="0">
              <a:solidFill>
                <a:srgbClr val="FF0000"/>
              </a:solidFill>
            </a:endParaRPr>
          </a:p>
          <a:p>
            <a:r>
              <a:rPr lang="sk-SK" sz="2000" b="1" dirty="0"/>
              <a:t>Školy</a:t>
            </a:r>
            <a:r>
              <a:rPr lang="sk-SK" sz="2000" dirty="0"/>
              <a:t> do </a:t>
            </a:r>
            <a:r>
              <a:rPr lang="sk-SK" sz="2000" b="1" dirty="0" smtClean="0"/>
              <a:t>30.9.2025</a:t>
            </a:r>
            <a:r>
              <a:rPr lang="sk-SK" sz="2000" dirty="0"/>
              <a:t> vyplnia </a:t>
            </a:r>
            <a:r>
              <a:rPr lang="sk-SK" sz="2000" dirty="0" smtClean="0"/>
              <a:t>výkazy pomocou CRINFO, </a:t>
            </a:r>
            <a:r>
              <a:rPr lang="sk-SK" sz="2000" dirty="0"/>
              <a:t>keď budú mať hotové EDUZBER a </a:t>
            </a:r>
            <a:r>
              <a:rPr lang="sk-SK" sz="2000" dirty="0" smtClean="0"/>
              <a:t>V40, neposielať poštou</a:t>
            </a:r>
            <a:endParaRPr lang="sk-SK" sz="2000" dirty="0"/>
          </a:p>
          <a:p>
            <a:r>
              <a:rPr lang="sk-SK" sz="2000" b="1" dirty="0" smtClean="0"/>
              <a:t>RUŠS KE</a:t>
            </a:r>
            <a:r>
              <a:rPr lang="sk-SK" sz="2000" dirty="0"/>
              <a:t> elektronicky </a:t>
            </a:r>
            <a:r>
              <a:rPr lang="sk-SK" sz="2000" dirty="0" smtClean="0"/>
              <a:t>schvaľuje </a:t>
            </a:r>
            <a:r>
              <a:rPr lang="sk-SK" sz="2000" dirty="0"/>
              <a:t>resp. </a:t>
            </a:r>
            <a:r>
              <a:rPr lang="sk-SK" sz="2000" dirty="0" smtClean="0"/>
              <a:t>zamieta len odoslané výkazy</a:t>
            </a:r>
            <a:endParaRPr lang="sk-SK" sz="2000" dirty="0"/>
          </a:p>
          <a:p>
            <a:endParaRPr lang="sk-SK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56FD26-1081-4D88-8E1D-E8A38AD3CD3C}" type="slidenum">
              <a:rPr lang="sk-SK" smtClean="0"/>
              <a:pPr/>
              <a:t>18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29831685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27584" y="188640"/>
            <a:ext cx="7793037" cy="1462087"/>
          </a:xfrm>
        </p:spPr>
        <p:txBody>
          <a:bodyPr/>
          <a:lstStyle/>
          <a:p>
            <a:r>
              <a:rPr lang="sk-SK" b="1" dirty="0" smtClean="0">
                <a:solidFill>
                  <a:srgbClr val="FF0000"/>
                </a:solidFill>
              </a:rPr>
              <a:t>UPOZORNENIE !</a:t>
            </a:r>
            <a:endParaRPr lang="sk-SK" b="1" dirty="0">
              <a:solidFill>
                <a:srgbClr val="FF0000"/>
              </a:solidFill>
            </a:endParaRP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323528" y="1916832"/>
            <a:ext cx="8620447" cy="4680519"/>
          </a:xfrm>
        </p:spPr>
        <p:txBody>
          <a:bodyPr/>
          <a:lstStyle/>
          <a:p>
            <a:r>
              <a:rPr lang="sk-SK" sz="2400" dirty="0" smtClean="0"/>
              <a:t>preštudujte si prosím podrobne všetky, Metodické </a:t>
            </a:r>
            <a:r>
              <a:rPr lang="sk-SK" sz="2400" dirty="0"/>
              <a:t>pokyny, príručky, pomôcky k zberom, </a:t>
            </a:r>
            <a:r>
              <a:rPr lang="sk-SK" sz="2400" dirty="0" err="1" smtClean="0"/>
              <a:t>videonávody</a:t>
            </a:r>
            <a:r>
              <a:rPr lang="sk-SK" sz="2400" dirty="0" smtClean="0"/>
              <a:t>, odpovede </a:t>
            </a:r>
            <a:r>
              <a:rPr lang="sk-SK" sz="2400" dirty="0"/>
              <a:t>na najčastejšie otázky a iné usmernenia na </a:t>
            </a:r>
            <a:r>
              <a:rPr lang="sk-SK" sz="2400" b="1" dirty="0">
                <a:hlinkClick r:id="rId2"/>
              </a:rPr>
              <a:t>https://crinfo.iedu.sk/vykazy/</a:t>
            </a:r>
            <a:r>
              <a:rPr lang="sk-SK" sz="2400" b="1" dirty="0"/>
              <a:t> </a:t>
            </a:r>
            <a:endParaRPr lang="sk-SK" sz="2400" b="1" dirty="0" smtClean="0"/>
          </a:p>
          <a:p>
            <a:pPr marL="0" indent="0">
              <a:buNone/>
            </a:pPr>
            <a:endParaRPr lang="sk-SK" sz="2400" b="1" dirty="0"/>
          </a:p>
          <a:p>
            <a:r>
              <a:rPr lang="sk-SK" sz="2400" dirty="0"/>
              <a:t>Top pomôcka na crinfo.sk pri každom výkaze a riadku -  Pomocné materiály:</a:t>
            </a:r>
          </a:p>
          <a:p>
            <a:pPr marL="0" indent="0">
              <a:buNone/>
            </a:pPr>
            <a:r>
              <a:rPr lang="sk-SK" sz="2400" b="1" u="sng" dirty="0" smtClean="0">
                <a:hlinkClick r:id="rId3"/>
              </a:rPr>
              <a:t>Pokyny </a:t>
            </a:r>
            <a:r>
              <a:rPr lang="sk-SK" sz="2400" b="1" u="sng" dirty="0">
                <a:hlinkClick r:id="rId3"/>
              </a:rPr>
              <a:t>ako vypĺňať údaje v školskom informačnom</a:t>
            </a:r>
            <a:endParaRPr lang="sk-SK" sz="2400" b="1" u="sng" dirty="0"/>
          </a:p>
          <a:p>
            <a:pPr lvl="0">
              <a:buFontTx/>
              <a:buChar char="-"/>
            </a:pPr>
            <a:endParaRPr lang="sk-SK" sz="2400" dirty="0" smtClean="0"/>
          </a:p>
          <a:p>
            <a:pPr lvl="0">
              <a:buFontTx/>
              <a:buChar char="-"/>
            </a:pPr>
            <a:endParaRPr lang="sk-SK" sz="2400" dirty="0"/>
          </a:p>
          <a:p>
            <a:pPr marL="0" lvl="0" indent="0">
              <a:buNone/>
            </a:pPr>
            <a:endParaRPr lang="sk-SK" sz="2800" i="1" dirty="0"/>
          </a:p>
          <a:p>
            <a:endParaRPr lang="sk-SK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56FD26-1081-4D88-8E1D-E8A38AD3CD3C}" type="slidenum">
              <a:rPr lang="sk-SK" smtClean="0"/>
              <a:pPr/>
              <a:t>19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3211667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/>
              <a:t>Bezúhonnosť</a:t>
            </a:r>
            <a:r>
              <a:rPr lang="sk-SK" dirty="0"/>
              <a:t> </a:t>
            </a:r>
            <a:r>
              <a:rPr lang="sk-SK" sz="2400" dirty="0"/>
              <a:t>- zákon č. 138/2019 Z. z. o</a:t>
            </a:r>
            <a:r>
              <a:rPr lang="sk-SK" dirty="0"/>
              <a:t> </a:t>
            </a:r>
            <a:r>
              <a:rPr lang="sk-SK" sz="2000" dirty="0"/>
              <a:t>pedagogických zamestnancoch a odborných </a:t>
            </a:r>
            <a:r>
              <a:rPr lang="sk-SK" sz="2000" dirty="0" smtClean="0"/>
              <a:t>zamestnancoch</a:t>
            </a:r>
            <a:endParaRPr lang="sk-SK" sz="2000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sz="2000" dirty="0" smtClean="0"/>
              <a:t>Metodické usmernenie a pomôcka – prezentácia postupu na webe RUŠS </a:t>
            </a:r>
          </a:p>
          <a:p>
            <a:pPr marL="0" indent="0">
              <a:buNone/>
            </a:pPr>
            <a:r>
              <a:rPr lang="sk-SK" sz="2000" dirty="0" smtClean="0"/>
              <a:t> </a:t>
            </a:r>
            <a:endParaRPr lang="sk-SK" sz="2000" dirty="0">
              <a:hlinkClick r:id="rId2"/>
            </a:endParaRPr>
          </a:p>
          <a:p>
            <a:r>
              <a:rPr lang="sk-SK" dirty="0" smtClean="0">
                <a:hlinkClick r:id="rId2"/>
              </a:rPr>
              <a:t>www.russ-ke.sk</a:t>
            </a:r>
            <a:r>
              <a:rPr lang="sk-SK" dirty="0" smtClean="0"/>
              <a:t> - </a:t>
            </a:r>
            <a:r>
              <a:rPr lang="sk-SK" b="1" dirty="0"/>
              <a:t>Hlavné témy  </a:t>
            </a:r>
          </a:p>
          <a:p>
            <a:endParaRPr lang="sk-SK" dirty="0"/>
          </a:p>
        </p:txBody>
      </p:sp>
      <p:pic>
        <p:nvPicPr>
          <p:cNvPr id="4" name="Obrázok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31840" y="4005064"/>
            <a:ext cx="2915057" cy="1895740"/>
          </a:xfrm>
          <a:prstGeom prst="rect">
            <a:avLst/>
          </a:prstGeom>
        </p:spPr>
      </p:pic>
      <p:sp>
        <p:nvSpPr>
          <p:cNvPr id="5" name="Zástupný objekt pre číslo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56FD26-1081-4D88-8E1D-E8A38AD3CD3C}" type="slidenum">
              <a:rPr lang="sk-SK" smtClean="0"/>
              <a:pPr/>
              <a:t>2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032417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objekt pre číslo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56FD26-1081-4D88-8E1D-E8A38AD3CD3C}" type="slidenum">
              <a:rPr lang="sk-SK" smtClean="0"/>
              <a:pPr/>
              <a:t>20</a:t>
            </a:fld>
            <a:endParaRPr lang="sk-SK"/>
          </a:p>
        </p:txBody>
      </p:sp>
      <p:pic>
        <p:nvPicPr>
          <p:cNvPr id="5" name="Obrázo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528" y="621850"/>
            <a:ext cx="8623622" cy="58326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799543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/>
              <a:t>Protokoly na </a:t>
            </a:r>
            <a:r>
              <a:rPr lang="sk-SK" b="1" dirty="0" smtClean="0"/>
              <a:t>RUŠS </a:t>
            </a:r>
            <a:endParaRPr lang="sk-SK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755576" y="2017713"/>
            <a:ext cx="8199512" cy="4114800"/>
          </a:xfrm>
        </p:spPr>
        <p:txBody>
          <a:bodyPr/>
          <a:lstStyle/>
          <a:p>
            <a:r>
              <a:rPr lang="sk-SK" dirty="0"/>
              <a:t>RÚŠS v Košiciach mailom zašle na </a:t>
            </a:r>
            <a:r>
              <a:rPr lang="sk-SK" dirty="0" smtClean="0"/>
              <a:t>školy usmernenie  </a:t>
            </a:r>
            <a:r>
              <a:rPr lang="sk-SK" dirty="0"/>
              <a:t>k odovzdávaniu </a:t>
            </a:r>
            <a:r>
              <a:rPr lang="sk-SK" dirty="0" smtClean="0"/>
              <a:t>všetkých protokolov </a:t>
            </a:r>
            <a:r>
              <a:rPr lang="sk-SK" sz="2400" dirty="0" smtClean="0"/>
              <a:t>(</a:t>
            </a:r>
            <a:r>
              <a:rPr lang="sk-SK" sz="2400" dirty="0" err="1" smtClean="0"/>
              <a:t>eduzber</a:t>
            </a:r>
            <a:r>
              <a:rPr lang="sk-SK" sz="2400" dirty="0" smtClean="0"/>
              <a:t>, vzdelávacie poukazy, dopravné, </a:t>
            </a:r>
            <a:r>
              <a:rPr lang="sk-SK" sz="2400" dirty="0" err="1" smtClean="0"/>
              <a:t>atď</a:t>
            </a:r>
            <a:r>
              <a:rPr lang="sk-SK" sz="2400" dirty="0" smtClean="0"/>
              <a:t>)</a:t>
            </a:r>
            <a:endParaRPr lang="sk-SK" sz="2400" dirty="0"/>
          </a:p>
          <a:p>
            <a:pPr marL="0" indent="0">
              <a:buNone/>
            </a:pPr>
            <a:r>
              <a:rPr lang="sk-SK" dirty="0"/>
              <a:t>	</a:t>
            </a:r>
          </a:p>
          <a:p>
            <a:pPr marL="0" indent="0">
              <a:buNone/>
            </a:pPr>
            <a:r>
              <a:rPr lang="sk-SK" dirty="0"/>
              <a:t>	</a:t>
            </a:r>
            <a:r>
              <a:rPr lang="sk-SK" dirty="0" smtClean="0"/>
              <a:t>- </a:t>
            </a:r>
            <a:r>
              <a:rPr lang="sk-SK" sz="2000" dirty="0"/>
              <a:t>t</a:t>
            </a:r>
            <a:r>
              <a:rPr lang="sk-SK" sz="2000" dirty="0" smtClean="0"/>
              <a:t>ermíny </a:t>
            </a:r>
            <a:r>
              <a:rPr lang="sk-SK" sz="2000" dirty="0"/>
              <a:t>a spôsob doručovania</a:t>
            </a:r>
          </a:p>
          <a:p>
            <a:pPr marL="0" indent="0">
              <a:buNone/>
            </a:pPr>
            <a:r>
              <a:rPr lang="sk-SK" sz="2000" dirty="0"/>
              <a:t>	- </a:t>
            </a:r>
            <a:r>
              <a:rPr lang="sk-SK" sz="2000" dirty="0" smtClean="0"/>
              <a:t>kontakty na metodikov</a:t>
            </a:r>
            <a:endParaRPr lang="sk-SK" sz="2000" dirty="0"/>
          </a:p>
          <a:p>
            <a:pPr marL="0" indent="0">
              <a:buNone/>
            </a:pPr>
            <a:r>
              <a:rPr lang="sk-SK" sz="2000" dirty="0"/>
              <a:t>	- najčastejšie formálne nedostatky  </a:t>
            </a:r>
            <a:endParaRPr lang="sk-SK" sz="2000" dirty="0" smtClean="0"/>
          </a:p>
          <a:p>
            <a:pPr marL="0" indent="0">
              <a:buNone/>
            </a:pPr>
            <a:r>
              <a:rPr lang="sk-SK" sz="2000" dirty="0"/>
              <a:t>	</a:t>
            </a:r>
            <a:r>
              <a:rPr lang="sk-SK" sz="2000" dirty="0" smtClean="0"/>
              <a:t>- iné</a:t>
            </a:r>
            <a:endParaRPr lang="sk-SK" sz="2000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56FD26-1081-4D88-8E1D-E8A38AD3CD3C}" type="slidenum">
              <a:rPr lang="sk-SK" smtClean="0"/>
              <a:pPr/>
              <a:t>21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7217738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86091" y="359135"/>
            <a:ext cx="7793037" cy="1462087"/>
          </a:xfrm>
        </p:spPr>
        <p:txBody>
          <a:bodyPr/>
          <a:lstStyle/>
          <a:p>
            <a:r>
              <a:rPr lang="sk-SK" dirty="0" smtClean="0"/>
              <a:t>Kontakt </a:t>
            </a:r>
            <a:endParaRPr lang="sk-SK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b="1" dirty="0"/>
              <a:t>Mgr. Klaudia Miklodová</a:t>
            </a:r>
            <a:endParaRPr lang="sk-SK" dirty="0"/>
          </a:p>
          <a:p>
            <a:pPr marL="0" indent="0">
              <a:buNone/>
            </a:pPr>
            <a:r>
              <a:rPr lang="sk-SK" sz="2400" dirty="0"/>
              <a:t>odborný radca | osobný úrad RÚŠS v Košiciach</a:t>
            </a:r>
          </a:p>
          <a:p>
            <a:r>
              <a:rPr lang="sk-SK" sz="2400" dirty="0" smtClean="0"/>
              <a:t>Moldavská cesta 3110/10B, </a:t>
            </a:r>
            <a:r>
              <a:rPr lang="sk-SK" sz="2400" dirty="0"/>
              <a:t>040 </a:t>
            </a:r>
            <a:r>
              <a:rPr lang="sk-SK" sz="2400" dirty="0" smtClean="0"/>
              <a:t>11 </a:t>
            </a:r>
            <a:r>
              <a:rPr lang="sk-SK" sz="2400" dirty="0"/>
              <a:t>Košice </a:t>
            </a:r>
            <a:r>
              <a:rPr lang="sk-SK" sz="2400" dirty="0" smtClean="0"/>
              <a:t> </a:t>
            </a:r>
          </a:p>
          <a:p>
            <a:endParaRPr lang="sk-SK" sz="2400" dirty="0"/>
          </a:p>
          <a:p>
            <a:r>
              <a:rPr lang="sk-SK" dirty="0"/>
              <a:t>tel.: 0</a:t>
            </a:r>
            <a:r>
              <a:rPr lang="sk-SK" dirty="0" smtClean="0"/>
              <a:t>55/3226605 </a:t>
            </a:r>
            <a:endParaRPr lang="sk-SK" dirty="0"/>
          </a:p>
          <a:p>
            <a:r>
              <a:rPr lang="sk-SK" u="sng" dirty="0">
                <a:hlinkClick r:id="rId2"/>
              </a:rPr>
              <a:t>klaudia.miklodova@russ-ke.sk</a:t>
            </a:r>
            <a:r>
              <a:rPr lang="sk-SK" dirty="0"/>
              <a:t> | </a:t>
            </a:r>
            <a:r>
              <a:rPr lang="sk-SK" u="sng" dirty="0">
                <a:hlinkClick r:id="rId3"/>
              </a:rPr>
              <a:t>www.russ-ke.sk</a:t>
            </a:r>
            <a:endParaRPr lang="sk-SK" dirty="0"/>
          </a:p>
          <a:p>
            <a:endParaRPr lang="sk-SK" dirty="0"/>
          </a:p>
        </p:txBody>
      </p:sp>
      <p:pic>
        <p:nvPicPr>
          <p:cNvPr id="10" name="Obrázok 9" descr="cid:image003.png@01D80145.94E00470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280" y="359135"/>
            <a:ext cx="1854424" cy="547328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Zástupný objekt pre číslo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56FD26-1081-4D88-8E1D-E8A38AD3CD3C}" type="slidenum">
              <a:rPr lang="sk-SK" smtClean="0"/>
              <a:pPr/>
              <a:t>22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212180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sk-SK" dirty="0" smtClean="0"/>
              <a:t>Ďakujem za pozornosť</a:t>
            </a:r>
            <a:endParaRPr lang="sk-SK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56FD26-1081-4D88-8E1D-E8A38AD3CD3C}" type="slidenum">
              <a:rPr lang="sk-SK" smtClean="0"/>
              <a:pPr/>
              <a:t>23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3227335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54113" y="434073"/>
            <a:ext cx="7793037" cy="618664"/>
          </a:xfrm>
        </p:spPr>
        <p:txBody>
          <a:bodyPr/>
          <a:lstStyle/>
          <a:p>
            <a:r>
              <a:rPr lang="sk-SK" sz="3200" dirty="0" smtClean="0">
                <a:solidFill>
                  <a:srgbClr val="FF0000"/>
                </a:solidFill>
              </a:rPr>
              <a:t>Najčastejšie chyby BPZ !!!</a:t>
            </a:r>
            <a:endParaRPr lang="sk-SK" sz="3200" dirty="0">
              <a:solidFill>
                <a:srgbClr val="FF0000"/>
              </a:solidFill>
            </a:endParaRP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539552" y="1484784"/>
            <a:ext cx="8280920" cy="5373216"/>
          </a:xfrm>
        </p:spPr>
        <p:txBody>
          <a:bodyPr/>
          <a:lstStyle/>
          <a:p>
            <a:pPr marL="0" indent="0">
              <a:buNone/>
            </a:pPr>
            <a:r>
              <a:rPr lang="sk-SK" sz="1600" dirty="0" smtClean="0"/>
              <a:t>1. Bezúhonnosť odpisom z RT preukazujú </a:t>
            </a:r>
            <a:r>
              <a:rPr lang="sk-SK" sz="1600" u="sng" dirty="0" smtClean="0">
                <a:solidFill>
                  <a:srgbClr val="00B050"/>
                </a:solidFill>
              </a:rPr>
              <a:t>iba </a:t>
            </a:r>
            <a:r>
              <a:rPr lang="sk-SK" sz="1600" u="sng" dirty="0">
                <a:solidFill>
                  <a:srgbClr val="00B050"/>
                </a:solidFill>
              </a:rPr>
              <a:t>pedagogickí a odborní zamestnanci </a:t>
            </a:r>
            <a:r>
              <a:rPr lang="sk-SK" sz="1600" dirty="0" smtClean="0"/>
              <a:t>(</a:t>
            </a:r>
            <a:r>
              <a:rPr lang="sk-SK" sz="1600" dirty="0" err="1" smtClean="0"/>
              <a:t>tzn.nie</a:t>
            </a:r>
            <a:r>
              <a:rPr lang="sk-SK" sz="1600" dirty="0" smtClean="0"/>
              <a:t> kuchárky, upratovačky, školníci a pod.)</a:t>
            </a:r>
          </a:p>
          <a:p>
            <a:pPr>
              <a:buAutoNum type="arabicPeriod"/>
            </a:pPr>
            <a:endParaRPr lang="sk-SK" sz="1600" dirty="0" smtClean="0"/>
          </a:p>
          <a:p>
            <a:pPr marL="0" indent="0">
              <a:buNone/>
            </a:pPr>
            <a:r>
              <a:rPr lang="sk-SK" sz="1600" b="1" dirty="0" smtClean="0"/>
              <a:t>2. </a:t>
            </a:r>
            <a:r>
              <a:rPr lang="sk-SK" sz="1600" u="sng" dirty="0">
                <a:solidFill>
                  <a:srgbClr val="00B050"/>
                </a:solidFill>
              </a:rPr>
              <a:t>Zamestnávatelia si neoveria </a:t>
            </a:r>
            <a:r>
              <a:rPr lang="sk-SK" sz="1600" u="sng" dirty="0" smtClean="0">
                <a:solidFill>
                  <a:srgbClr val="00B050"/>
                </a:solidFill>
                <a:sym typeface="Wingdings" panose="05000000000000000000" pitchFamily="2" charset="2"/>
              </a:rPr>
              <a:t></a:t>
            </a:r>
            <a:r>
              <a:rPr lang="sk-SK" sz="1600" dirty="0" smtClean="0"/>
              <a:t>či bol už zamestnanec vyhodnotený, rovno od nich pýtajú bezúhonnosť v aplikácii – chyba, množia sa duplicity, viac krát vyhodnotení na rôzne iné školy</a:t>
            </a:r>
          </a:p>
          <a:p>
            <a:pPr marL="0" indent="0">
              <a:buNone/>
            </a:pPr>
            <a:endParaRPr lang="sk-SK" sz="1600" dirty="0" smtClean="0"/>
          </a:p>
          <a:p>
            <a:pPr marL="0" indent="0">
              <a:buNone/>
            </a:pPr>
            <a:r>
              <a:rPr lang="sk-SK" sz="1600" b="1" dirty="0" smtClean="0"/>
              <a:t>3. </a:t>
            </a:r>
            <a:r>
              <a:rPr lang="sk-SK" sz="1600" u="sng" dirty="0">
                <a:solidFill>
                  <a:srgbClr val="00B050"/>
                </a:solidFill>
              </a:rPr>
              <a:t>k </a:t>
            </a:r>
            <a:r>
              <a:rPr lang="sk-SK" sz="1600" u="sng" dirty="0" err="1">
                <a:solidFill>
                  <a:srgbClr val="00B050"/>
                </a:solidFill>
              </a:rPr>
              <a:t>výber.konaniu</a:t>
            </a:r>
            <a:r>
              <a:rPr lang="sk-SK" sz="1600" u="sng" dirty="0">
                <a:solidFill>
                  <a:srgbClr val="00B050"/>
                </a:solidFill>
              </a:rPr>
              <a:t> vyžadujú predložiť </a:t>
            </a:r>
            <a:r>
              <a:rPr lang="sk-SK" sz="1600" u="sng" dirty="0" smtClean="0">
                <a:solidFill>
                  <a:srgbClr val="00B050"/>
                </a:solidFill>
              </a:rPr>
              <a:t>bezúhonnosť </a:t>
            </a:r>
            <a:r>
              <a:rPr lang="sk-SK" sz="1600" u="sng" dirty="0" smtClean="0">
                <a:solidFill>
                  <a:srgbClr val="00B050"/>
                </a:solidFill>
                <a:sym typeface="Wingdings" panose="05000000000000000000" pitchFamily="2" charset="2"/>
              </a:rPr>
              <a:t></a:t>
            </a:r>
            <a:r>
              <a:rPr lang="sk-SK" sz="1600" u="sng" dirty="0" smtClean="0">
                <a:solidFill>
                  <a:srgbClr val="00B050"/>
                </a:solidFill>
              </a:rPr>
              <a:t> </a:t>
            </a:r>
            <a:r>
              <a:rPr lang="sk-SK" sz="1600" dirty="0" smtClean="0"/>
              <a:t>– pozor, iba čestným prehlásením (vzor na webe), nie oznámením z RUŠS. </a:t>
            </a:r>
          </a:p>
          <a:p>
            <a:pPr marL="0" indent="0">
              <a:buNone/>
            </a:pPr>
            <a:r>
              <a:rPr lang="sk-SK" sz="1600" dirty="0" smtClean="0"/>
              <a:t> </a:t>
            </a:r>
            <a:r>
              <a:rPr lang="sk-SK" sz="1600" dirty="0"/>
              <a:t>Až po úspešnom VK, </a:t>
            </a:r>
            <a:r>
              <a:rPr lang="sk-SK" sz="1600" dirty="0" smtClean="0"/>
              <a:t>si zamestnávateľ overuje BPZ. </a:t>
            </a:r>
            <a:r>
              <a:rPr lang="sk-SK" sz="1600" dirty="0"/>
              <a:t>Ak nie je v systéme, vtedy zamestnanec zadá súhlas </a:t>
            </a:r>
            <a:r>
              <a:rPr lang="sk-SK" sz="1600" dirty="0" smtClean="0"/>
              <a:t>cez aplikáciu (</a:t>
            </a:r>
            <a:r>
              <a:rPr lang="sk-SK" sz="1600" dirty="0"/>
              <a:t>do </a:t>
            </a:r>
            <a:r>
              <a:rPr lang="sk-SK" sz="1600" dirty="0" smtClean="0"/>
              <a:t>30dní od uzavretia PZ)</a:t>
            </a:r>
          </a:p>
          <a:p>
            <a:pPr marL="0" indent="0">
              <a:buNone/>
            </a:pPr>
            <a:endParaRPr lang="sk-SK" sz="1600" dirty="0" smtClean="0"/>
          </a:p>
          <a:p>
            <a:pPr marL="0" indent="0">
              <a:buNone/>
            </a:pPr>
            <a:r>
              <a:rPr lang="sk-SK" sz="1600" b="1" dirty="0" smtClean="0"/>
              <a:t>4. </a:t>
            </a:r>
            <a:r>
              <a:rPr lang="sk-SK" sz="1600" dirty="0" smtClean="0"/>
              <a:t>Zamestnanci/učitelia pri zadávaní súhlasu s poskytnutím údajov na bezúhonnosť  </a:t>
            </a:r>
            <a:r>
              <a:rPr lang="sk-SK" sz="1600" u="sng" dirty="0">
                <a:solidFill>
                  <a:srgbClr val="00B050"/>
                </a:solidFill>
              </a:rPr>
              <a:t>zadávajú do systému viac škôl </a:t>
            </a:r>
            <a:r>
              <a:rPr lang="sk-SK" sz="1600" u="sng" dirty="0" smtClean="0">
                <a:solidFill>
                  <a:srgbClr val="00B050"/>
                </a:solidFill>
              </a:rPr>
              <a:t>. </a:t>
            </a:r>
            <a:r>
              <a:rPr lang="sk-SK" sz="1600" dirty="0" err="1"/>
              <a:t>Uspešný</a:t>
            </a:r>
            <a:r>
              <a:rPr lang="sk-SK" sz="1600" dirty="0"/>
              <a:t> </a:t>
            </a:r>
            <a:r>
              <a:rPr lang="sk-SK" sz="1600" dirty="0" err="1"/>
              <a:t>úchádzač</a:t>
            </a:r>
            <a:r>
              <a:rPr lang="sk-SK" sz="1600" dirty="0"/>
              <a:t> o zamestnanie, ak nastupuje do PP k viacerým zamestnávateľom, určí iba jedného zamestnávateľa.</a:t>
            </a:r>
          </a:p>
          <a:p>
            <a:pPr marL="0" indent="0">
              <a:buNone/>
            </a:pPr>
            <a:endParaRPr lang="sk-SK" sz="1600" dirty="0" smtClean="0"/>
          </a:p>
          <a:p>
            <a:pPr marL="0" indent="0">
              <a:buNone/>
            </a:pPr>
            <a:r>
              <a:rPr lang="sk-SK" sz="1600" b="1" dirty="0" smtClean="0"/>
              <a:t>5. </a:t>
            </a:r>
            <a:r>
              <a:rPr lang="sk-SK" sz="1600" u="sng" dirty="0">
                <a:solidFill>
                  <a:srgbClr val="00B050"/>
                </a:solidFill>
              </a:rPr>
              <a:t>Zamestnávatelia </a:t>
            </a:r>
            <a:r>
              <a:rPr lang="sk-SK" sz="1600" u="sng" dirty="0" smtClean="0">
                <a:solidFill>
                  <a:srgbClr val="00B050"/>
                </a:solidFill>
              </a:rPr>
              <a:t>nezaznamenali BPZ </a:t>
            </a:r>
            <a:r>
              <a:rPr lang="sk-SK" sz="1600" dirty="0" smtClean="0"/>
              <a:t>na základe doručeného oznámenia z RUŠS </a:t>
            </a:r>
          </a:p>
          <a:p>
            <a:pPr marL="0" indent="0">
              <a:buNone/>
            </a:pPr>
            <a:r>
              <a:rPr lang="sk-SK" sz="1600" dirty="0" smtClean="0"/>
              <a:t>o splnení či nesplnení podmienky bezúhonnosti zamestnanca v </a:t>
            </a:r>
            <a:r>
              <a:rPr lang="sk-SK" sz="1600" dirty="0" err="1" smtClean="0"/>
              <a:t>RISe</a:t>
            </a:r>
            <a:r>
              <a:rPr lang="sk-SK" sz="1600" dirty="0" smtClean="0"/>
              <a:t> (cez portál </a:t>
            </a:r>
            <a:r>
              <a:rPr lang="sk-SK" sz="1600" dirty="0" err="1" smtClean="0"/>
              <a:t>crinfo</a:t>
            </a:r>
            <a:r>
              <a:rPr lang="sk-SK" sz="1600" dirty="0" smtClean="0"/>
              <a:t> – nie v </a:t>
            </a:r>
            <a:r>
              <a:rPr lang="sk-SK" sz="1600" dirty="0" err="1" smtClean="0"/>
              <a:t>ascAgende</a:t>
            </a:r>
            <a:r>
              <a:rPr lang="sk-SK" sz="1600" dirty="0" smtClean="0"/>
              <a:t>/</a:t>
            </a:r>
            <a:r>
              <a:rPr lang="sk-SK" sz="1600" dirty="0" err="1" smtClean="0"/>
              <a:t>eSkole</a:t>
            </a:r>
            <a:r>
              <a:rPr lang="sk-SK" sz="1600" dirty="0" smtClean="0"/>
              <a:t>!) Preto si ho nová škola nemôže overiť. Vznikajú duplicity</a:t>
            </a:r>
          </a:p>
          <a:p>
            <a:pPr marL="0" indent="0">
              <a:buNone/>
            </a:pPr>
            <a:endParaRPr lang="sk-SK" sz="2000" dirty="0" smtClean="0"/>
          </a:p>
          <a:p>
            <a:pPr marL="0" indent="0">
              <a:buNone/>
            </a:pPr>
            <a:endParaRPr lang="sk-SK" sz="2000" dirty="0" smtClean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56FD26-1081-4D88-8E1D-E8A38AD3CD3C}" type="slidenum">
              <a:rPr lang="sk-SK" smtClean="0"/>
              <a:pPr/>
              <a:t>3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962034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1403648" y="1268760"/>
            <a:ext cx="7744504" cy="552663"/>
          </a:xfrm>
          <a:noFill/>
          <a:ln/>
        </p:spPr>
        <p:txBody>
          <a:bodyPr lIns="92075" tIns="46037" rIns="92075" bIns="46037" anchor="ctr"/>
          <a:lstStyle/>
          <a:p>
            <a:r>
              <a:rPr lang="sk-SK" b="1" dirty="0" smtClean="0"/>
              <a:t>Centrálny register </a:t>
            </a:r>
            <a:r>
              <a:rPr lang="sk-SK" b="1" dirty="0" err="1" smtClean="0"/>
              <a:t>ŠaŠZ</a:t>
            </a:r>
            <a:r>
              <a:rPr lang="sk-SK" dirty="0" smtClean="0"/>
              <a:t/>
            </a:r>
            <a:br>
              <a:rPr lang="sk-SK" dirty="0" smtClean="0"/>
            </a:br>
            <a:endParaRPr lang="sk-SK" sz="2000" dirty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82688" y="2276873"/>
            <a:ext cx="7772400" cy="3855640"/>
          </a:xfrm>
          <a:noFill/>
          <a:ln/>
        </p:spPr>
        <p:txBody>
          <a:bodyPr lIns="182562" tIns="46037" rIns="182562" bIns="46037"/>
          <a:lstStyle/>
          <a:p>
            <a:pPr marL="0" indent="0" algn="ctr">
              <a:buNone/>
            </a:pPr>
            <a:r>
              <a:rPr lang="sk-SK" sz="2400" dirty="0"/>
              <a:t>Register obsahuje základné identifikačné údaje </a:t>
            </a:r>
          </a:p>
          <a:p>
            <a:pPr marL="0" indent="0" algn="ctr">
              <a:buNone/>
            </a:pPr>
            <a:r>
              <a:rPr lang="sk-SK" sz="2400" dirty="0"/>
              <a:t>o školách a školských zariadeniach</a:t>
            </a:r>
          </a:p>
          <a:p>
            <a:endParaRPr lang="sk-SK" sz="2400" dirty="0" smtClean="0"/>
          </a:p>
          <a:p>
            <a:r>
              <a:rPr lang="sk-SK" sz="2400" dirty="0"/>
              <a:t>j</a:t>
            </a:r>
            <a:r>
              <a:rPr lang="sk-SK" sz="2400" dirty="0" smtClean="0"/>
              <a:t>e zdrojovým </a:t>
            </a:r>
            <a:r>
              <a:rPr lang="sk-SK" sz="2400" dirty="0"/>
              <a:t>registrom o školách a </a:t>
            </a:r>
            <a:r>
              <a:rPr lang="sk-SK" sz="2400" dirty="0" smtClean="0"/>
              <a:t>ŠZ aj pre RPO </a:t>
            </a:r>
          </a:p>
          <a:p>
            <a:r>
              <a:rPr lang="sk-SK" sz="2400" dirty="0" smtClean="0"/>
              <a:t>údaje o škole ťahá zo ŠIS (pozor formát mailov)</a:t>
            </a:r>
          </a:p>
          <a:p>
            <a:r>
              <a:rPr lang="sk-SK" sz="2400" dirty="0" smtClean="0"/>
              <a:t>riaditeľ školy je uvedený v CR z viacerých zdrojov </a:t>
            </a:r>
          </a:p>
          <a:p>
            <a:r>
              <a:rPr lang="sk-SK" sz="2400" dirty="0" smtClean="0"/>
              <a:t>ŠIS a CR musí byť zhoda</a:t>
            </a:r>
          </a:p>
          <a:p>
            <a:r>
              <a:rPr lang="sk-SK" sz="2400" dirty="0" smtClean="0"/>
              <a:t>Aktualizácia údajov riaditeľa </a:t>
            </a:r>
            <a:r>
              <a:rPr lang="sk-SK" sz="2400" dirty="0" err="1" smtClean="0"/>
              <a:t>ŠaŠZ</a:t>
            </a:r>
            <a:r>
              <a:rPr lang="sk-SK" sz="2400" dirty="0" smtClean="0"/>
              <a:t> v CR</a:t>
            </a:r>
          </a:p>
          <a:p>
            <a:endParaRPr lang="sk-SK" dirty="0"/>
          </a:p>
        </p:txBody>
      </p:sp>
      <p:pic>
        <p:nvPicPr>
          <p:cNvPr id="4" name="Obrázok 3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58" t="11714" r="7006" b="9971"/>
          <a:stretch/>
        </p:blipFill>
        <p:spPr bwMode="auto">
          <a:xfrm>
            <a:off x="6663372" y="260648"/>
            <a:ext cx="2218055" cy="74676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6" name="Rectangle 5"/>
          <p:cNvSpPr txBox="1">
            <a:spLocks noChangeArrowheads="1"/>
          </p:cNvSpPr>
          <p:nvPr/>
        </p:nvSpPr>
        <p:spPr bwMode="auto">
          <a:xfrm>
            <a:off x="107504" y="6062476"/>
            <a:ext cx="8928992" cy="6480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None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endParaRPr lang="sk-SK" sz="2000" kern="0" dirty="0"/>
          </a:p>
        </p:txBody>
      </p:sp>
      <p:sp>
        <p:nvSpPr>
          <p:cNvPr id="2" name="Zástupný objekt pre číslo snímky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56FD26-1081-4D88-8E1D-E8A38AD3CD3C}" type="slidenum">
              <a:rPr lang="sk-SK" smtClean="0"/>
              <a:pPr/>
              <a:t>4</a:t>
            </a:fld>
            <a:endParaRPr lang="sk-SK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Rectangle 3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7" rIns="92075" bIns="46037" anchor="ctr"/>
          <a:lstStyle/>
          <a:p>
            <a:r>
              <a:rPr lang="sk-SK" dirty="0" smtClean="0"/>
              <a:t/>
            </a:r>
            <a:br>
              <a:rPr lang="sk-SK" dirty="0" smtClean="0"/>
            </a:br>
            <a:r>
              <a:rPr lang="sk-SK" dirty="0" smtClean="0"/>
              <a:t/>
            </a:r>
            <a:br>
              <a:rPr lang="sk-SK" dirty="0" smtClean="0"/>
            </a:br>
            <a:r>
              <a:rPr lang="sk-SK" dirty="0"/>
              <a:t/>
            </a:r>
            <a:br>
              <a:rPr lang="sk-SK" dirty="0"/>
            </a:br>
            <a:r>
              <a:rPr lang="sk-SK" sz="2800" b="1" dirty="0" smtClean="0"/>
              <a:t>Aktualizácia </a:t>
            </a:r>
            <a:r>
              <a:rPr lang="sk-SK" sz="2800" b="1" dirty="0"/>
              <a:t>údajov riaditeľa </a:t>
            </a:r>
            <a:r>
              <a:rPr lang="sk-SK" sz="2800" b="1" dirty="0" err="1"/>
              <a:t>ŠaŠZ</a:t>
            </a:r>
            <a:r>
              <a:rPr lang="sk-SK" sz="2800" b="1" dirty="0"/>
              <a:t> v CR</a:t>
            </a:r>
            <a:r>
              <a:rPr lang="sk-SK" sz="3600" dirty="0"/>
              <a:t/>
            </a:r>
            <a:br>
              <a:rPr lang="sk-SK" sz="3600" dirty="0"/>
            </a:br>
            <a:r>
              <a:rPr lang="sk-SK" dirty="0" smtClean="0">
                <a:hlinkClick r:id="rId2"/>
              </a:rPr>
              <a:t/>
            </a:r>
            <a:br>
              <a:rPr lang="sk-SK" dirty="0" smtClean="0">
                <a:hlinkClick r:id="rId2"/>
              </a:rPr>
            </a:br>
            <a:r>
              <a:rPr lang="sk-SK" dirty="0" smtClean="0">
                <a:hlinkClick r:id="rId2"/>
              </a:rPr>
              <a:t>www.russ-ke.sk</a:t>
            </a:r>
            <a:endParaRPr lang="sk-SK" dirty="0"/>
          </a:p>
        </p:txBody>
      </p:sp>
      <p:sp>
        <p:nvSpPr>
          <p:cNvPr id="37890" name="Rectangle 2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182562" tIns="46037" rIns="182562" bIns="46037"/>
          <a:lstStyle/>
          <a:p>
            <a:endParaRPr lang="sk-SK" dirty="0"/>
          </a:p>
          <a:p>
            <a:endParaRPr lang="sk-SK" dirty="0" smtClean="0"/>
          </a:p>
          <a:p>
            <a:endParaRPr lang="sk-SK" dirty="0"/>
          </a:p>
          <a:p>
            <a:endParaRPr lang="sk-SK" dirty="0"/>
          </a:p>
          <a:p>
            <a:endParaRPr lang="sk-SK" dirty="0"/>
          </a:p>
        </p:txBody>
      </p:sp>
      <p:pic>
        <p:nvPicPr>
          <p:cNvPr id="4" name="Obrázok 3"/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58" t="11714" r="7006" b="9971"/>
          <a:stretch/>
        </p:blipFill>
        <p:spPr bwMode="auto">
          <a:xfrm>
            <a:off x="6663372" y="260648"/>
            <a:ext cx="2218055" cy="74676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5" name="Rectangle 5"/>
          <p:cNvSpPr txBox="1">
            <a:spLocks noChangeArrowheads="1"/>
          </p:cNvSpPr>
          <p:nvPr/>
        </p:nvSpPr>
        <p:spPr bwMode="auto">
          <a:xfrm>
            <a:off x="107504" y="6062476"/>
            <a:ext cx="8928992" cy="6480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None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endParaRPr lang="sk-SK" sz="2000" kern="0" dirty="0"/>
          </a:p>
        </p:txBody>
      </p:sp>
      <p:pic>
        <p:nvPicPr>
          <p:cNvPr id="6" name="Obrázok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39752" y="3212976"/>
            <a:ext cx="3781425" cy="1952625"/>
          </a:xfrm>
          <a:prstGeom prst="rect">
            <a:avLst/>
          </a:prstGeom>
        </p:spPr>
      </p:pic>
      <p:sp>
        <p:nvSpPr>
          <p:cNvPr id="2" name="Zástupný objekt pre číslo snímky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56FD26-1081-4D88-8E1D-E8A38AD3CD3C}" type="slidenum">
              <a:rPr lang="sk-SK" smtClean="0"/>
              <a:pPr/>
              <a:t>5</a:t>
            </a:fld>
            <a:endParaRPr lang="sk-SK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ok 1"/>
          <p:cNvPicPr>
            <a:picLocks noChangeAspect="1"/>
          </p:cNvPicPr>
          <p:nvPr/>
        </p:nvPicPr>
        <p:blipFill rotWithShape="1">
          <a:blip r:embed="rId2"/>
          <a:srcRect r="604" b="39089"/>
          <a:stretch/>
        </p:blipFill>
        <p:spPr>
          <a:xfrm>
            <a:off x="35861" y="980728"/>
            <a:ext cx="9144000" cy="4896544"/>
          </a:xfrm>
          <a:prstGeom prst="rect">
            <a:avLst/>
          </a:prstGeom>
        </p:spPr>
      </p:pic>
      <p:sp>
        <p:nvSpPr>
          <p:cNvPr id="3" name="Ovál 2"/>
          <p:cNvSpPr/>
          <p:nvPr/>
        </p:nvSpPr>
        <p:spPr bwMode="auto">
          <a:xfrm>
            <a:off x="7308304" y="4742390"/>
            <a:ext cx="324544" cy="576064"/>
          </a:xfrm>
          <a:prstGeom prst="ellipse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" name="Ovál 3"/>
          <p:cNvSpPr/>
          <p:nvPr/>
        </p:nvSpPr>
        <p:spPr bwMode="auto">
          <a:xfrm>
            <a:off x="3851920" y="4725144"/>
            <a:ext cx="288032" cy="576064"/>
          </a:xfrm>
          <a:prstGeom prst="ellipse">
            <a:avLst/>
          </a:prstGeom>
          <a:solidFill>
            <a:srgbClr val="FFFF66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5" name="Zástupný objekt pre číslo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A84A3-4BCD-4678-AEBE-03B2C9FD80B1}" type="slidenum">
              <a:rPr lang="sk-SK" smtClean="0"/>
              <a:pPr/>
              <a:t>6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0142049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" name="Zástupný objekt pre číslo snímky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56FD26-1081-4D88-8E1D-E8A38AD3CD3C}" type="slidenum">
              <a:rPr lang="sk-SK" smtClean="0"/>
              <a:pPr/>
              <a:t>7</a:t>
            </a:fld>
            <a:endParaRPr lang="sk-SK"/>
          </a:p>
        </p:txBody>
      </p:sp>
      <p:sp>
        <p:nvSpPr>
          <p:cNvPr id="5" name="Zástupný objekt pre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k-SK"/>
          </a:p>
        </p:txBody>
      </p:sp>
      <p:pic>
        <p:nvPicPr>
          <p:cNvPr id="6" name="Obrázok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5536" y="404390"/>
            <a:ext cx="8548440" cy="60492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13779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/>
              <a:t>Štatistické výkazy</a:t>
            </a: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Harmonogram </a:t>
            </a:r>
            <a:r>
              <a:rPr lang="sk-SK" dirty="0" smtClean="0"/>
              <a:t>spracovania výkazov – </a:t>
            </a:r>
            <a:r>
              <a:rPr lang="sk-SK" u="sng" dirty="0" smtClean="0">
                <a:hlinkClick r:id="rId2"/>
              </a:rPr>
              <a:t>www.russ-ke.sk</a:t>
            </a:r>
            <a:endParaRPr lang="sk-SK" u="sng" dirty="0" smtClean="0"/>
          </a:p>
          <a:p>
            <a:endParaRPr lang="sk-SK" u="sng" dirty="0"/>
          </a:p>
          <a:p>
            <a:endParaRPr lang="sk-SK" dirty="0"/>
          </a:p>
        </p:txBody>
      </p:sp>
      <p:pic>
        <p:nvPicPr>
          <p:cNvPr id="5" name="Obrázok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55776" y="3717032"/>
            <a:ext cx="3785944" cy="1950889"/>
          </a:xfrm>
          <a:prstGeom prst="rect">
            <a:avLst/>
          </a:prstGeom>
        </p:spPr>
      </p:pic>
      <p:sp>
        <p:nvSpPr>
          <p:cNvPr id="4" name="Zástupný objekt pre číslo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56FD26-1081-4D88-8E1D-E8A38AD3CD3C}" type="slidenum">
              <a:rPr lang="sk-SK" smtClean="0"/>
              <a:pPr/>
              <a:t>8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6846730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50938" y="214313"/>
            <a:ext cx="7793037" cy="982439"/>
          </a:xfrm>
        </p:spPr>
        <p:txBody>
          <a:bodyPr/>
          <a:lstStyle/>
          <a:p>
            <a:r>
              <a:rPr lang="sk-SK" dirty="0" smtClean="0"/>
              <a:t>Štatistické výkazy</a:t>
            </a:r>
            <a:endParaRPr lang="sk-SK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1182688" y="1412776"/>
            <a:ext cx="7772400" cy="4719737"/>
          </a:xfrm>
        </p:spPr>
        <p:txBody>
          <a:bodyPr/>
          <a:lstStyle/>
          <a:p>
            <a:pPr lvl="0"/>
            <a:endParaRPr lang="sk-SK" sz="2400" dirty="0" smtClean="0"/>
          </a:p>
          <a:p>
            <a:pPr lvl="0"/>
            <a:r>
              <a:rPr lang="sk-SK" sz="2000" b="1" dirty="0" smtClean="0"/>
              <a:t>Výkaz </a:t>
            </a:r>
            <a:r>
              <a:rPr lang="sk-SK" sz="2000" b="1" dirty="0"/>
              <a:t>o prospechu a dochádzke </a:t>
            </a:r>
            <a:r>
              <a:rPr lang="sk-SK" sz="2000" b="1" dirty="0" smtClean="0"/>
              <a:t>žiakov </a:t>
            </a:r>
            <a:r>
              <a:rPr lang="sk-SK" sz="1600" b="1" dirty="0" smtClean="0"/>
              <a:t>(</a:t>
            </a:r>
            <a:r>
              <a:rPr lang="sk-SK" sz="2000" b="1" dirty="0"/>
              <a:t>V3p, V4p a </a:t>
            </a:r>
            <a:r>
              <a:rPr lang="sk-SK" sz="2000" b="1" dirty="0" smtClean="0"/>
              <a:t>V2p</a:t>
            </a:r>
            <a:r>
              <a:rPr lang="sk-SK" sz="1600" dirty="0" smtClean="0"/>
              <a:t>)</a:t>
            </a:r>
          </a:p>
          <a:p>
            <a:pPr lvl="0"/>
            <a:endParaRPr lang="sk-SK" sz="2000" dirty="0" smtClean="0"/>
          </a:p>
          <a:p>
            <a:pPr lvl="0"/>
            <a:endParaRPr lang="sk-SK" sz="2000" dirty="0"/>
          </a:p>
          <a:p>
            <a:pPr lvl="0"/>
            <a:endParaRPr lang="sk-SK" sz="2000" dirty="0" smtClean="0"/>
          </a:p>
          <a:p>
            <a:pPr lvl="0"/>
            <a:endParaRPr lang="sk-SK" sz="2000" dirty="0" smtClean="0"/>
          </a:p>
          <a:p>
            <a:pPr marL="457200" lvl="1" indent="0">
              <a:buNone/>
            </a:pPr>
            <a:endParaRPr lang="sk-SK" sz="2000" dirty="0"/>
          </a:p>
          <a:p>
            <a:pPr lvl="1">
              <a:buFontTx/>
              <a:buChar char="-"/>
            </a:pPr>
            <a:endParaRPr lang="sk-SK" sz="1600" dirty="0" smtClean="0"/>
          </a:p>
          <a:p>
            <a:pPr lvl="1">
              <a:buFontTx/>
              <a:buChar char="-"/>
            </a:pPr>
            <a:endParaRPr lang="sk-SK" sz="1600" dirty="0" smtClean="0"/>
          </a:p>
          <a:p>
            <a:pPr lvl="1">
              <a:buFontTx/>
              <a:buChar char="-"/>
            </a:pPr>
            <a:r>
              <a:rPr lang="sk-SK" sz="1600" dirty="0" smtClean="0"/>
              <a:t>spracovávať </a:t>
            </a:r>
            <a:r>
              <a:rPr lang="sk-SK" sz="1600" dirty="0"/>
              <a:t>ako po minulé roky cez WEB </a:t>
            </a:r>
            <a:r>
              <a:rPr lang="sk-SK" sz="1600" dirty="0" smtClean="0"/>
              <a:t>aplikáciu</a:t>
            </a:r>
          </a:p>
          <a:p>
            <a:pPr lvl="1">
              <a:buFontTx/>
              <a:buChar char="-"/>
            </a:pPr>
            <a:r>
              <a:rPr lang="sk-SK" sz="1600" dirty="0" smtClean="0"/>
              <a:t>tá </a:t>
            </a:r>
            <a:r>
              <a:rPr lang="sk-SK" sz="1600" dirty="0"/>
              <a:t>sa bude otvárať cez CRINFO </a:t>
            </a:r>
            <a:r>
              <a:rPr lang="sk-SK" sz="1600" dirty="0" smtClean="0"/>
              <a:t>–škola </a:t>
            </a:r>
            <a:r>
              <a:rPr lang="sk-SK" sz="1600" dirty="0"/>
              <a:t>sa prihlási na CRINFO – Prílohy k výkazu </a:t>
            </a:r>
            <a:r>
              <a:rPr lang="sk-SK" sz="1600" dirty="0" err="1"/>
              <a:t>Škol</a:t>
            </a:r>
            <a:r>
              <a:rPr lang="sk-SK" sz="1600" dirty="0" smtClean="0"/>
              <a:t>.</a:t>
            </a:r>
          </a:p>
          <a:p>
            <a:pPr lvl="1">
              <a:buFontTx/>
              <a:buChar char="-"/>
            </a:pPr>
            <a:endParaRPr lang="sk-SK" sz="2000" dirty="0"/>
          </a:p>
          <a:p>
            <a:r>
              <a:rPr lang="sk-SK" sz="1600" dirty="0"/>
              <a:t>Údaje sa vyplnia za minulý školský rok </a:t>
            </a:r>
            <a:r>
              <a:rPr lang="sk-SK" sz="1600" dirty="0" smtClean="0"/>
              <a:t>(na webe CVTI SR Zoznam </a:t>
            </a:r>
            <a:r>
              <a:rPr lang="sk-SK" sz="1600" dirty="0"/>
              <a:t>škôl, ktoré majú/nemajú vypĺňať výkaz o prospechu – podľa postihov)</a:t>
            </a:r>
          </a:p>
        </p:txBody>
      </p:sp>
      <p:pic>
        <p:nvPicPr>
          <p:cNvPr id="4" name="Obrázok 3" descr="cid:image001.jpg@01D7AAD9.B5F7A590"/>
          <p:cNvPicPr/>
          <p:nvPr/>
        </p:nvPicPr>
        <p:blipFill>
          <a:blip r:embed="rId3" r:link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2348880"/>
            <a:ext cx="7560840" cy="2232248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Zástupný objekt pre číslo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56FD26-1081-4D88-8E1D-E8A38AD3CD3C}" type="slidenum">
              <a:rPr lang="sk-SK" smtClean="0"/>
              <a:pPr/>
              <a:t>9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84807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ends">
  <a:themeElements>
    <a:clrScheme name="Blends 5">
      <a:dk1>
        <a:srgbClr val="000000"/>
      </a:dk1>
      <a:lt1>
        <a:srgbClr val="FFFFFF"/>
      </a:lt1>
      <a:dk2>
        <a:srgbClr val="000066"/>
      </a:dk2>
      <a:lt2>
        <a:srgbClr val="333333"/>
      </a:lt2>
      <a:accent1>
        <a:srgbClr val="C4709A"/>
      </a:accent1>
      <a:accent2>
        <a:srgbClr val="4B4EB5"/>
      </a:accent2>
      <a:accent3>
        <a:srgbClr val="FFFFFF"/>
      </a:accent3>
      <a:accent4>
        <a:srgbClr val="000000"/>
      </a:accent4>
      <a:accent5>
        <a:srgbClr val="DEBBCA"/>
      </a:accent5>
      <a:accent6>
        <a:srgbClr val="4346A4"/>
      </a:accent6>
      <a:hlink>
        <a:srgbClr val="C481CF"/>
      </a:hlink>
      <a:folHlink>
        <a:srgbClr val="76B749"/>
      </a:folHlink>
    </a:clrScheme>
    <a:fontScheme name="Blends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DAA49FC6-0E32-4C4E-88D8-F43B0AC00D3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Prezentácia školenia personálu</Template>
  <TotalTime>1604</TotalTime>
  <Words>1156</Words>
  <Application>Microsoft Office PowerPoint</Application>
  <PresentationFormat>Prezentácia na obrazovke (4:3)</PresentationFormat>
  <Paragraphs>176</Paragraphs>
  <Slides>23</Slides>
  <Notes>4</Notes>
  <HiddenSlides>0</HiddenSlides>
  <MMClips>0</MMClips>
  <ScaleCrop>false</ScaleCrop>
  <HeadingPairs>
    <vt:vector size="6" baseType="variant">
      <vt:variant>
        <vt:lpstr>Použité písma</vt:lpstr>
      </vt:variant>
      <vt:variant>
        <vt:i4>3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23</vt:i4>
      </vt:variant>
    </vt:vector>
  </HeadingPairs>
  <TitlesOfParts>
    <vt:vector size="27" baseType="lpstr">
      <vt:lpstr>Arial</vt:lpstr>
      <vt:lpstr>Tahoma</vt:lpstr>
      <vt:lpstr>Wingdings</vt:lpstr>
      <vt:lpstr>Blends</vt:lpstr>
      <vt:lpstr> Zber 2025 </vt:lpstr>
      <vt:lpstr>Bezúhonnosť - zákon č. 138/2019 Z. z. o pedagogických zamestnancoch a odborných zamestnancoch</vt:lpstr>
      <vt:lpstr>Najčastejšie chyby BPZ !!!</vt:lpstr>
      <vt:lpstr>Centrálny register ŠaŠZ </vt:lpstr>
      <vt:lpstr>   Aktualizácia údajov riaditeľa ŠaŠZ v CR  www.russ-ke.sk</vt:lpstr>
      <vt:lpstr>Prezentácia programu PowerPoint</vt:lpstr>
      <vt:lpstr>Prezentácia programu PowerPoint</vt:lpstr>
      <vt:lpstr>Štatistické výkazy</vt:lpstr>
      <vt:lpstr>Štatistické výkazy</vt:lpstr>
      <vt:lpstr>Zoznamy ZŠ a ŠZŠ, ktoré majú vyplniť výkazy o prospechu V3P a V4P (podľa typu a jazyka triedy)</vt:lpstr>
      <vt:lpstr>Prezentácia programu PowerPoint</vt:lpstr>
      <vt:lpstr>Štatistické výkazy V1, V2, V3, V4, V40, ZAM</vt:lpstr>
      <vt:lpstr>            Novinka!</vt:lpstr>
      <vt:lpstr>                                                          Najčastejšie chyby minulý rok </vt:lpstr>
      <vt:lpstr>Rôzne</vt:lpstr>
      <vt:lpstr>Rôzne</vt:lpstr>
      <vt:lpstr>Rôzne</vt:lpstr>
      <vt:lpstr>Termíny výkazov</vt:lpstr>
      <vt:lpstr>UPOZORNENIE !</vt:lpstr>
      <vt:lpstr>Prezentácia programu PowerPoint</vt:lpstr>
      <vt:lpstr>Protokoly na RUŠS </vt:lpstr>
      <vt:lpstr>Kontakt </vt:lpstr>
      <vt:lpstr>Prezentácia programu PowerPoint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Školenie personálu</dc:title>
  <dc:subject/>
  <dc:creator>Martin Kotlár</dc:creator>
  <cp:keywords/>
  <dc:description/>
  <cp:lastModifiedBy> </cp:lastModifiedBy>
  <cp:revision>90</cp:revision>
  <cp:lastPrinted>2024-08-26T12:32:24Z</cp:lastPrinted>
  <dcterms:created xsi:type="dcterms:W3CDTF">2022-09-12T06:06:53Z</dcterms:created>
  <dcterms:modified xsi:type="dcterms:W3CDTF">2025-08-22T06:16:02Z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TC010130221051</vt:lpwstr>
  </property>
</Properties>
</file>