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58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</p:sldIdLst>
  <p:sldSz cx="20104100" cy="1130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4AD"/>
    <a:srgbClr val="0055A1"/>
    <a:srgbClr val="FFD505"/>
    <a:srgbClr val="D6A300"/>
    <a:srgbClr val="D9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vetlý štý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/>
    <p:restoredTop sz="94658"/>
  </p:normalViewPr>
  <p:slideViewPr>
    <p:cSldViewPr snapToGrid="0">
      <p:cViewPr varScale="1">
        <p:scale>
          <a:sx n="66" d="100"/>
          <a:sy n="66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11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7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2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2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8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2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46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43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4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47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507806" y="3505898"/>
            <a:ext cx="17088487" cy="23749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15614" y="6333235"/>
            <a:ext cx="14072871" cy="2827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315373"/>
            <a:ext cx="13281026" cy="59721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  <a:lvl2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2pPr>
            <a:lvl3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3pPr>
            <a:lvl4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4pPr>
            <a:lvl5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66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6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3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1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98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9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02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294326"/>
            <a:ext cx="7797166" cy="67919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05205" y="452643"/>
            <a:ext cx="18093690" cy="218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05205" y="2637366"/>
            <a:ext cx="18093690" cy="866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8831923" y="10517695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38640A72-89E4-63AF-5C9E-FEA0AE236B48}"/>
              </a:ext>
            </a:extLst>
          </p:cNvPr>
          <p:cNvGrpSpPr/>
          <p:nvPr/>
        </p:nvGrpSpPr>
        <p:grpSpPr>
          <a:xfrm>
            <a:off x="14992013" y="9084877"/>
            <a:ext cx="4232146" cy="1323183"/>
            <a:chOff x="14992013" y="9084877"/>
            <a:chExt cx="4232146" cy="1323183"/>
          </a:xfrm>
        </p:grpSpPr>
        <p:grpSp>
          <p:nvGrpSpPr>
            <p:cNvPr id="173" name="object 2"/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137" name="Shape"/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8" name="Shape"/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9" name="Shape"/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0" name="Shape"/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1" name="Shape"/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2" name="Shape"/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3" name="Shape"/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4" name="Shape"/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5" name="Shape"/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6" name="Shape"/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7" name="Rectangle"/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8" name="Shape"/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9" name="Shape"/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0" name="Shape"/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1" name="Shape"/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2" name="Shape"/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3" name="Shape"/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4" name="Shape"/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5" name="Shape"/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6" name="Shape"/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7" name="Shape"/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8" name="Shape"/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9" name="Shape"/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0" name="Shape"/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1" name="Shape"/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2" name="Shape"/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3" name="Shape"/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4" name="Shape"/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5" name="Shape"/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6" name="Rectangle"/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Shape"/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8" name="Shape"/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9" name="Shape"/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Shape"/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1" name="Shape"/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Shape"/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0" name="object 3"/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174" name="Shape"/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5" name="Shape"/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6" name="Rectangle"/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Shape"/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8" name="Rectangle"/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9" name="Shape"/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0" name="Shape"/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1" name="Rectangle"/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2" name="Rectangle"/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3" name="Shape"/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4" name="Shape"/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Rectangle"/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6" name="Rectangle"/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7" name="Shape"/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8" name="Shape"/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9" name="Shape"/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0" name="Shape"/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1" name="Shape"/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2" name="Shape"/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3" name="Rectangle"/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4" name="Rectangle"/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5" name="Shape"/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6" name="Shape"/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7" name="Shape"/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8" name="Shape"/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9" name="Shape"/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4" name="object 4"/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201" name="object 5"/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object 6"/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3" name="object 7"/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11" name="object 8"/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205" name="object 9"/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206" name="object 10"/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210" name="object 11"/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207" name="Shape"/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8" name="Shape"/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9" name="Shape"/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48" name="object 12"/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212" name="Shape"/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3" name="Shape"/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Shape"/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5" name="Shape"/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6" name="Shape"/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Shape"/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Shape"/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2" name="Shape"/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3" name="Shape"/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Shape"/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5" name="Shape"/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"/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Shape"/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8" name="Shape"/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"/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0" name="Shape"/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1" name="Shape"/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2" name="Shape"/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3" name="Shape"/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4" name="Shape"/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5" name="Shape"/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6" name="Shape"/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7" name="Shape"/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8" name="Shape"/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Shape"/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Shape"/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Shape"/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"/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"/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"/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hape"/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Shape"/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Shape"/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49" name="object 13"/>
          <p:cNvSpPr txBox="1">
            <a:spLocks noGrp="1"/>
          </p:cNvSpPr>
          <p:nvPr>
            <p:ph type="title"/>
          </p:nvPr>
        </p:nvSpPr>
        <p:spPr>
          <a:xfrm>
            <a:off x="1149567" y="1506283"/>
            <a:ext cx="10012047" cy="2894332"/>
          </a:xfrm>
          <a:prstGeom prst="rect">
            <a:avLst/>
          </a:prstGeom>
        </p:spPr>
        <p:txBody>
          <a:bodyPr/>
          <a:lstStyle/>
          <a:p>
            <a:pPr marR="3505" indent="8762" defTabSz="630936">
              <a:lnSpc>
                <a:spcPts val="7300"/>
              </a:lnSpc>
              <a:spcBef>
                <a:spcPts val="800"/>
              </a:spcBef>
              <a:defRPr sz="6831"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en-US" dirty="0"/>
              <a:t>ZBER </a:t>
            </a:r>
            <a:r>
              <a:rPr lang="sk-SK" dirty="0"/>
              <a:t>ÚDAJOV PRE FINANCOVANIE 2025</a:t>
            </a:r>
            <a:endParaRPr dirty="0"/>
          </a:p>
        </p:txBody>
      </p:sp>
      <p:grpSp>
        <p:nvGrpSpPr>
          <p:cNvPr id="253" name="object 14"/>
          <p:cNvGrpSpPr/>
          <p:nvPr/>
        </p:nvGrpSpPr>
        <p:grpSpPr>
          <a:xfrm>
            <a:off x="1162267" y="1193681"/>
            <a:ext cx="10052051" cy="188477"/>
            <a:chOff x="0" y="0"/>
            <a:chExt cx="10052050" cy="188476"/>
          </a:xfrm>
        </p:grpSpPr>
        <p:sp>
          <p:nvSpPr>
            <p:cNvPr id="250" name="object 15"/>
            <p:cNvSpPr/>
            <p:nvPr/>
          </p:nvSpPr>
          <p:spPr>
            <a:xfrm>
              <a:off x="-1" y="-1"/>
              <a:ext cx="3350684" cy="188478"/>
            </a:xfrm>
            <a:prstGeom prst="rect">
              <a:avLst/>
            </a:prstGeom>
            <a:solidFill>
              <a:srgbClr val="D1D3D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1" name="object 16"/>
            <p:cNvSpPr/>
            <p:nvPr/>
          </p:nvSpPr>
          <p:spPr>
            <a:xfrm>
              <a:off x="3350683" y="-1"/>
              <a:ext cx="3350684" cy="188478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2" name="object 17"/>
            <p:cNvSpPr/>
            <p:nvPr/>
          </p:nvSpPr>
          <p:spPr>
            <a:xfrm>
              <a:off x="6701366" y="-1"/>
              <a:ext cx="3350684" cy="188478"/>
            </a:xfrm>
            <a:prstGeom prst="rect">
              <a:avLst/>
            </a:prstGeom>
            <a:solidFill>
              <a:srgbClr val="ED1D2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54" name="object 18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C61E64C-411E-C4DA-4B82-77586CBE17A4}"/>
              </a:ext>
            </a:extLst>
          </p:cNvPr>
          <p:cNvSpPr txBox="1"/>
          <p:nvPr/>
        </p:nvSpPr>
        <p:spPr>
          <a:xfrm>
            <a:off x="1039091" y="9424555"/>
            <a:ext cx="8894618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sk-SK" sz="2000" dirty="0">
                <a:latin typeface="Avant Garde Gothic Itc T OT Medium"/>
                <a:ea typeface="Avant Garde Gothic Itc T OT Medium"/>
                <a:cs typeface="Avant Garde Gothic Itc T OT Medium"/>
                <a:sym typeface="Avant Garde Gothic Itc T OT Medium"/>
              </a:rPr>
              <a:t>Mgr. Zuzana Zaušková</a:t>
            </a:r>
          </a:p>
          <a:p>
            <a:r>
              <a:rPr kumimoji="0" lang="sk-SK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ant Garde Gothic Itc T OT Medium"/>
                <a:sym typeface="Avant Garde Gothic Itc T OT Medium"/>
              </a:rPr>
              <a:t>Ing. Juraj Ždiňák</a:t>
            </a:r>
          </a:p>
          <a:p>
            <a:endParaRPr lang="sk-SK" sz="2000" dirty="0">
              <a:latin typeface="Avant Garde Gothic Itc T OT Medium"/>
              <a:ea typeface="Calibri"/>
              <a:cs typeface="Calibri"/>
              <a:sym typeface="Avant Garde Gothic Itc T OT Medium"/>
            </a:endParaRPr>
          </a:p>
          <a:p>
            <a:r>
              <a:rPr kumimoji="0" lang="sk-SK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ant Garde Gothic Itc T OT Medium"/>
                <a:sym typeface="Avant Garde Gothic Itc T OT Medium"/>
              </a:rPr>
              <a:t>Banská Bystrica</a:t>
            </a:r>
            <a:r>
              <a:rPr lang="sk-SK" sz="2000" dirty="0">
                <a:latin typeface="Avant Garde Gothic Itc T OT Medium"/>
                <a:sym typeface="Avant Garde Gothic Itc T OT Medium"/>
              </a:rPr>
              <a:t>, 12-13.08.2025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EC195-75C7-5D26-5547-F48FF1D14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1487ABD4-8565-01D7-47BE-7986811C15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ŠTATISTICKÉ VÝKAZY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0160A28-1A9A-5594-3371-EF87AA1BC3FA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AE0D32F3-ADE2-5F1C-4D93-90A0DB0BAAFC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253EE31-466C-97F5-F76C-155A283C4976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80146D8-4C34-CD55-BC8C-B19679E0BB62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D3B8F8BA-A2B8-4F20-12E2-B93C08ADF1EC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1F79D444-546B-B3F9-32F6-AE29789688E7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AC77F751-87F5-89E6-643A-02CCF0A7A5FE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2C307B1-253B-345A-B71D-070D893410BE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81F27B18-C9CD-9C52-DEDD-8B32255227B7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0200D834-9260-7A37-4B9A-C5891F89931D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7783725C-3E19-D9D1-7755-EE24ABBB52D2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FDF0D15-7C90-1D2E-6908-440927B67AE2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6737B7D1-74A5-7897-00EA-42B3FB331025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19EF456D-1563-B381-BF69-4E537E453AAB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B44CE195-0D13-B5D0-12C7-1C54ED98D3BC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B0C3D777-AAE9-A92D-6183-183CDC4565AD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D1266A40-AD6E-515D-02C6-F21CBB7C5B0A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35BE4DBC-B2EB-5008-ACF1-2AF281608180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18091995-A641-1265-9DDA-AB16C900CF24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2064117D-BA03-B513-2D7E-B7E81A5E8C55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D9EE266B-89C5-BF8F-80DF-BD56CC1FB1E2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370FC196-E355-F7E8-7397-36BECE42E1DF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686AEE30-ED5B-0CFD-82F8-8BF0E8EAA9F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82FC347A-E131-8F23-A019-5DB884A15F0C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5C095219-ABAE-0711-D3B7-F41A70FF72ED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32B87911-03E1-B224-98A6-31A6CC497D73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777000EB-1414-78F5-62C5-770CCEFA4D9B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6692A7B2-90A9-CE4E-4D01-7C5F48613DF2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4A984AD7-8925-1A5C-83DB-9BB0AEB615E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CBEFEF7E-9E52-ACED-7AEE-C99A0F9C3601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6B9A163-7885-FFA3-64CA-F4AAD1586B30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6811CD0E-AA51-E138-6EE2-7A164C4B08B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68A506E6-D6B9-4823-8CEC-11102844CB30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4CFA0654-0EDE-E550-8163-5ED0F8CEEC4D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FD85C779-C0FF-04A6-7A71-7DDBCC141075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C733D3B7-ECF9-C1C2-76E5-46B9437A7574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603B3297-7FFB-9FDC-C8C8-921E71C5EC09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36089254-B7E2-DBE5-463E-72E9F97C605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B56D8455-4F32-C947-B13A-4FE40C113DF0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9DE3404-5EA7-A17A-13AB-B008F9EF3E5D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61E717ED-1B45-E4ED-9E5D-C9B1209E903C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DF9FD4D8-66F6-2C0E-F6F4-584DE9A90385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6EDE35B1-98FD-6A17-1969-73916975E5DE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A101C867-4100-E153-DBA8-BCFD2034349D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5E594E5-E5FE-EF1E-03DB-7856E8856A44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9E58146F-A067-3DBC-CE7C-BBCF9A5F9BD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3253FD02-3F9D-703B-4913-8C17A073989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F9A60157-5532-A586-4983-9707C70A7030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6E936C8C-193C-3649-C51E-52AA2045F6C3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16240C42-8402-5392-6F8E-B5645EE5F1E2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DEC16E9C-F3D0-1134-562B-1298A3D5639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50FCBBA-5867-717F-6116-080A4D8F7046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73AEC275-DE88-8384-B316-F336C2397652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0F7AF8AE-7003-3185-DB45-7F52CBADA38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BDF3DD8C-9CB7-AF86-E6D5-3E035CDFB519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6CFBA95D-7FB2-2379-3F1C-1B2A394AF88F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D462DF4A-7B85-DBEE-63CF-7C2729F01E4C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22386A1F-2183-3E6D-1AC9-0C1ECB5C71DC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1AD848CF-1E6D-CD88-2732-6CA856859BB4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9E0F230D-03DA-1821-02D4-B5CE46AAFC4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A6B162C6-4E10-3DF8-0F65-5A87E543C3A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6509995D-A32B-6698-D9EC-1CB0B98AF51A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42BCA320-7AB4-3C05-3CE3-F22EB0C6174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56827621-CFBE-9432-B826-3FAB349458AA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1FAE7D48-A288-C232-4474-A12241DBE2D7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FB43E67D-957C-8565-CD78-BB1C0BB637CF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0521AB4A-336C-8D50-1009-C0C7CE018B68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E8290687-430B-0EA1-B4A9-E3B25EE59E93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C3C768D1-4CF2-8D7F-5629-7F89C1B393B8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96444F99-1474-DE3B-BE3F-A04E57D9DD70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B5FC2017-7140-35D2-CFF0-CDB6B60715C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6E1EC2A9-991D-3C3D-2771-591AF0636122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63BD14CE-77E1-BD07-CB77-28DD7E3E2E6A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38951058-7697-945C-F9D7-7A9249AFDC75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4D0B2D24-454A-783A-550A-1E17FEBAF14A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B7C6FBA2-A444-3CD0-4B7B-8EA0BEB21535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C8A0673C-0D85-49E9-2427-E1C8B578B225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1E628591-D69E-C550-04B3-90F9C2703CDC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9837F3DC-8D90-918B-D065-F408767E634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A5FD221F-7059-7AD6-5099-B9375B1D78E1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47FC41BE-E96B-96F7-08A5-2CCD36E99274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60D8DF2E-ADA8-4363-1312-E023C9D2AE9E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FBCF2402-14FF-3357-1C5F-88707E1676E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9E392A9A-636D-7613-23DD-FC1187E5CBD2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F4A0D4F3-5F1A-7579-C476-126B0A9FDD96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261269FF-A924-5D32-F92D-0ED8E5CE7843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5403E2EB-3231-ADAB-C245-684C7B63DE24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A65217A1-AEFF-3A71-C0AA-882AC4961749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BAF783F-8A27-4A12-25CD-EB72C46ABDA6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79632803-5741-363F-ED7F-6C27134F583D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17A64ABF-50F4-E4CC-42FA-45555DCAC6F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DA918AEB-3CF6-5229-E3ED-9F6938EFB70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8B24803-DD56-B3B0-D3BD-42125B3E757F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B962EDB5-C2E6-0C89-F7D7-40C7B5D9D15B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7529B42-C4DD-6626-32D3-EBDC3D6939D7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A155871-7361-1B4A-94CF-84BEC37FB44A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CC9C6A83-F339-03FF-48A3-A5F092EA4FFC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AFC9CFF9-52CC-02A4-7234-65CE75E79594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5B834733-35E0-85F9-9CB4-A2B25789B7A4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55C7BB44-47D5-8768-82A8-599286DC01F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2310C79D-02C9-75E8-30F3-DB2204BE6A82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08B9539E-1F17-C878-667A-0A1A6745F03F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B9D17827-7F63-9B46-9F36-4CEA53F2950E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B506AD98-7F63-72D1-71BA-9ECEC256AAC0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8DBA34EE-FAE3-1EDC-59A4-7A8283CBCB8C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F98D6A2F-FBF9-E9D2-0C8E-A1D9F047E5F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AF8BE3C1-4B5E-8DF2-E762-9BD9A49142F0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DFC2F1DB-D364-9AE9-9E26-DA118607FFC9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25AA7D10-E8CA-0BEC-8D27-62F5052D544E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53E7E0EF-90B4-16A8-2060-47EDB3D60604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B71BBD3-0D62-366D-8406-317B69321E24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76400813-40C4-68C1-AA8E-7589404006CA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5F6CA3B0-8BE1-6E56-EA96-F76B734160F2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39049CC5-73A8-B365-A554-A6366C8B930D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F209ADC-1A42-7F53-E895-3FCED467D597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ECA3A772-A222-3FD0-B2A6-4DCA316D3A94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5A96D27A-F490-C150-FFB6-5A0491CA4623}"/>
              </a:ext>
            </a:extLst>
          </p:cNvPr>
          <p:cNvSpPr txBox="1"/>
          <p:nvPr/>
        </p:nvSpPr>
        <p:spPr>
          <a:xfrm>
            <a:off x="1054316" y="3324814"/>
            <a:ext cx="17309883" cy="29392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V4 PRE MŠ a ŠMŠ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Oprava textu a načítavania údajov (rovnaká </a:t>
            </a: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podmienka ako v r. 0407 výkazu V1)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9AF93902-E36D-4E70-454D-CCE9D0044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62377"/>
              </p:ext>
            </p:extLst>
          </p:nvPr>
        </p:nvGraphicFramePr>
        <p:xfrm>
          <a:off x="10245942" y="3324814"/>
          <a:ext cx="6860957" cy="2177391"/>
        </p:xfrm>
        <a:graphic>
          <a:graphicData uri="http://schemas.openxmlformats.org/drawingml/2006/table">
            <a:tbl>
              <a:tblPr firstRow="1" firstCol="1" bandRow="1"/>
              <a:tblGrid>
                <a:gridCol w="4713358">
                  <a:extLst>
                    <a:ext uri="{9D8B030D-6E8A-4147-A177-3AD203B41FA5}">
                      <a16:colId xmlns:a16="http://schemas.microsoft.com/office/drawing/2014/main" val="3232828654"/>
                    </a:ext>
                  </a:extLst>
                </a:gridCol>
                <a:gridCol w="785560">
                  <a:extLst>
                    <a:ext uri="{9D8B030D-6E8A-4147-A177-3AD203B41FA5}">
                      <a16:colId xmlns:a16="http://schemas.microsoft.com/office/drawing/2014/main" val="1519969111"/>
                    </a:ext>
                  </a:extLst>
                </a:gridCol>
                <a:gridCol w="1309266">
                  <a:extLst>
                    <a:ext uri="{9D8B030D-6E8A-4147-A177-3AD203B41FA5}">
                      <a16:colId xmlns:a16="http://schemas.microsoft.com/office/drawing/2014/main" val="3071253656"/>
                    </a:ext>
                  </a:extLst>
                </a:gridCol>
                <a:gridCol w="52773">
                  <a:extLst>
                    <a:ext uri="{9D8B030D-6E8A-4147-A177-3AD203B41FA5}">
                      <a16:colId xmlns:a16="http://schemas.microsoft.com/office/drawing/2014/main" val="790690082"/>
                    </a:ext>
                  </a:extLst>
                </a:gridCol>
              </a:tblGrid>
              <a:tr h="294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Špeciálna materská škola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I.r.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912556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387860"/>
                  </a:ext>
                </a:extLst>
              </a:tr>
              <a:tr h="294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sk-SK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tried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265357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sk-SK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zapísaných detí */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307245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 diev</a:t>
                      </a:r>
                      <a:r>
                        <a:rPr lang="sk-SK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atá */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050378"/>
                  </a:ext>
                </a:extLst>
              </a:tr>
              <a:tr h="29467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r0502 deti oslobodené od povinnosti dochádza</a:t>
                      </a: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ť</a:t>
                      </a: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MŠ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772033"/>
                  </a:ext>
                </a:extLst>
              </a:tr>
              <a:tr h="301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257393"/>
                  </a:ext>
                </a:extLst>
              </a:tr>
            </a:tbl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F31DDEDF-EB56-9960-B161-B8E9A4F09730}"/>
              </a:ext>
            </a:extLst>
          </p:cNvPr>
          <p:cNvSpPr txBox="1"/>
          <p:nvPr/>
        </p:nvSpPr>
        <p:spPr>
          <a:xfrm>
            <a:off x="1149567" y="6468064"/>
            <a:ext cx="17309883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V2-01 a V3-01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Úprava textácie ŠVVP na výkaze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pic>
        <p:nvPicPr>
          <p:cNvPr id="317" name="Obrázok 316">
            <a:extLst>
              <a:ext uri="{FF2B5EF4-FFF2-40B4-BE49-F238E27FC236}">
                <a16:creationId xmlns:a16="http://schemas.microsoft.com/office/drawing/2014/main" id="{B2CBA6BC-602E-DA6A-3665-2369F521F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941" y="6627177"/>
            <a:ext cx="13233081" cy="41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3824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42CC1-D7C6-374E-20EA-B9D3A29A3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CD309A87-1BB3-F72C-7443-4A641EFA92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ŠTATISTICKÉ VÝKAZY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AD15430F-7D51-FB74-E403-16D52C70ACD9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0C9086D6-6241-C49D-CCE5-595BC3C87C3D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D8F05B9-9282-1578-4225-4E57DFB609C2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2F197EB5-C03A-2F1D-1701-7556C947D77D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7BDDB081-451A-937F-A78D-595F4BB6DD54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82DEB6A9-C03A-A1B1-75A5-D6F1E0469D3C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F3519752-E431-4521-AF6A-F9E023E180D8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2B7AF037-906B-F6DF-FBB5-775BEFF07953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82808024-02A5-7F84-351F-85E77261CF99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64C4562A-B15D-1D45-D369-7D70C680919B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CECB11CD-F0CD-EA32-66ED-F75E9176FCBC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AF0F0CF-CC91-2819-1D1C-E685313874B7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58CB5A0-6954-4F17-5B7A-1B969498C79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854744EA-273C-BB33-6BFD-7B9ACD4A6D15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04B0F10-A899-9364-53D0-49279A450011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51919D74-BC46-5623-323D-714AABBEE56B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4A5C7861-F59E-EC7A-C0B2-2491070B0FA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CFF7EC89-369A-5033-D104-90469193ECDA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95C5D874-D9AD-0AC2-5A84-39F8628659D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74D46428-8905-4593-156E-783E72AE5EF1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0BC2261C-0123-485E-AA49-3CC93709938A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B80B0E3B-D4FB-A3D2-238D-9A429572B251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B22A380-8C11-4BA1-3A0B-A41010F0D1E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EFAFB522-09DB-076E-7BEA-7CE62228D5EA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7D7D6A75-DEEF-640E-3755-5CD24C03A047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DD997E9C-B4D3-586B-F5DC-AA8C1FC73FC1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C5B2192-40AA-881D-C99E-EA1FC8EB8422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C29C7C67-D202-8A3C-C86E-1B9628E59C62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2FB46C87-EDA7-0EB0-77D3-243D64511583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E3FE9168-2D63-8C14-C6A3-0E34D6A01C24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FF22AE01-9212-C903-A095-97207DA7E039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527BEBD4-9FDA-86BE-B30C-F4D3F960F2C6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F14AA6EE-0C88-7D1C-4415-271999F6DBCA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B5B936D0-CC27-77C6-D7D9-766BD6384355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468F6495-F4D6-237B-EB08-133BD53ED4F8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A7E7FD89-4B7C-A8B2-1ABE-10E3819CCBF7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7D70429-348F-D0F0-FB0E-8903C47B621D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37C50520-19D2-0770-B836-58104D97DE22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D4BF2470-9F8F-3DBA-F6B4-07A55BB57ACF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7F154B3A-AE51-1A6F-4C4B-8EF8790C3987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23C9C9A5-CCA4-4B2A-A4DD-2F100BD19FB9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E592AB63-581F-765E-860E-F2B1741C8896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32ACE397-403A-9E7E-3EB2-BBC4852148EE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E7E88A8D-A24D-EF62-DEA1-8B4C4DA34DFB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9A8815D8-B2F0-8BD1-367C-1E9D6AB1DA28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B52343F0-F6EB-8521-BAB7-1E0EA74112E5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4CD4F04C-1CA8-4C3C-4345-0F19537D4C6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B074E463-32C8-D047-F287-4D7D158B627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C27A1E07-4B57-8FA1-1923-48970C79ADFF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A0DB0718-B32B-190A-C7DD-E309DDE7E1E5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FBBC1846-0060-554F-DC3F-A57C426CB2EB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F76E6760-D601-FD62-7921-25E11824D35F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2096F50-EA7A-49A7-DDA4-7EA8BADB1919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D432583-7B4A-7F2B-CD87-4F4F67AFA15C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0A3634F-D5C2-9077-BA65-3655B99D89A3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546736C-BD56-7683-70E1-C9B730361FD0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9211A4B-D89C-E2AF-556F-41358D9E7CE1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73FB852F-2BFE-8600-7D83-150A04510A03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97A8ACC9-17E3-EC2B-752B-7E481411B90A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ED8B943D-7FF9-20AB-BA63-9C7325D3FCE4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07B8EF7-B971-189D-6579-50E16ACEAB4D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999BDE51-0639-BB8A-8DCE-449073F2C408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AE6B3F7A-0189-88EE-34AA-D64A5E82118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1A1D4252-2C0C-C64B-B359-110801F33842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C3D02EC8-0D13-F309-1D94-3414E250DBF6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12D0DBFD-AD94-19F9-C12D-37C5EB5888AA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1406DA9E-9EE9-5D68-95B8-BBE53F335781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F13ED8C0-FA99-FADA-29A3-7ED37DB49EF4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36A8EDB4-B676-47F8-1BDD-9D9CDAA36258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FC6E051F-548A-EAAA-F469-35E3F95F29B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736F006A-9DB1-73C0-2BA9-70FB9A230BDB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23FDCEDE-ACFC-66F0-2AC8-3A4F59F644D2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12A546E1-1BCD-4BD3-1868-8F3D85730417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4998BA0-A385-D695-4565-1705B0960DA5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B6FF6DBE-424D-33F8-A2E8-58D4BCD05698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2B1C31B-BDC3-952C-7F5E-B7EB076C42F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73477BDD-B915-EC43-224A-92DA6C3A7D4D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FA61D40F-2F9E-8A2F-3F8F-4EE5FD9F5923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25B87210-1373-FD80-26C9-8E870985DD80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CA8BCA6C-A43D-AB39-1436-DB5BDD7A5CF4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5F43A4B8-1BB4-2765-986C-CA429E3A2BE4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55231351-7587-D119-0D05-5B703A0317DF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AFCE903C-BC16-85BA-8141-12F89725E9A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BA82997E-8CAC-BBD0-5A8A-28F998BCA064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1EAE64DC-97F4-2B75-52EC-4DBA84DC73F4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E57D6204-A2E0-2E46-B46A-2CC9DE9078C7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65E3C383-1802-4F84-05CF-1E1AA3C0C43C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1885A10-10CA-F258-A6EF-B12BA098E3B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6159512-794F-FF4C-AE20-4DBE759A5F8C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1FCEF4F8-5E62-ECD6-9F0C-5F8AEE56C3C2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67F30240-F8E3-B7F1-D908-C0AEE9CDD8FC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CA09F019-47E4-C48E-C6E3-0BA92F1E6BB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5BA50B5A-C895-7560-E43D-5E97334CBE09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442693B-A324-F8F9-5117-B14B63C028E8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2112E0B9-C05C-4EC2-8919-25ACE7394500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E0B3F5C-BD65-87FF-BF1E-F16322983F24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2A4ED7AE-1CC6-2919-181E-6C7C536E1FE2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7D808081-EC6C-6898-6CA4-B266E9AF28B1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7296316-C517-7E44-97AD-49AA8A0F293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573EF9E0-E99D-A7EC-BD18-EF301AE4695D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79377399-4755-71BB-D03A-A55E5ACEB2B6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16AF580A-EF45-0308-B528-AAC05626CFD9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D1A7029A-E0C7-1350-B690-11AD10603E60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3B882A35-2A3E-B981-B0E3-282B137D412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64ECA302-A82F-5F67-BB60-183D978D6FC2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554DECFB-2F6D-118E-7D3F-40721BF093B9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1D473827-DD4A-5F86-3F79-C1F42F59CEB8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51199C3E-28B1-9001-17AB-4B6DD643805D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77A861E-AB6B-6919-D0CF-C5747644BA47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73FF164A-91B3-C1B4-B5A3-E11F0910E4D9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E37E323-FCDE-46C7-819D-3A65564F1C29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FB6F5C2F-F9AD-4BC4-AD66-0C8C8C366ED9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DD0D018-BF96-AF6F-BB7F-AC13EAA154A4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2F7AF237-673D-6698-B973-9FE65412F04D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9EA25D7-27C7-AC63-6DFD-78ED13A90D0B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605AE81-C995-60E2-E391-A79A4E88FDD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E656BED6-DC85-9D8D-7952-CA9694BCAB82}"/>
              </a:ext>
            </a:extLst>
          </p:cNvPr>
          <p:cNvSpPr txBox="1"/>
          <p:nvPr/>
        </p:nvSpPr>
        <p:spPr>
          <a:xfrm>
            <a:off x="1054316" y="3324814"/>
            <a:ext cx="17309883" cy="20159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V3 PRE ZŠ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328FB355-D7CF-65E8-DE3D-5C3CADC11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55241"/>
              </p:ext>
            </p:extLst>
          </p:nvPr>
        </p:nvGraphicFramePr>
        <p:xfrm>
          <a:off x="1328736" y="4332781"/>
          <a:ext cx="8539163" cy="6767166"/>
        </p:xfrm>
        <a:graphic>
          <a:graphicData uri="http://schemas.openxmlformats.org/drawingml/2006/table">
            <a:tbl>
              <a:tblPr firstRow="1" firstCol="1" bandRow="1"/>
              <a:tblGrid>
                <a:gridCol w="915875">
                  <a:extLst>
                    <a:ext uri="{9D8B030D-6E8A-4147-A177-3AD203B41FA5}">
                      <a16:colId xmlns:a16="http://schemas.microsoft.com/office/drawing/2014/main" val="1265630939"/>
                    </a:ext>
                  </a:extLst>
                </a:gridCol>
                <a:gridCol w="508716">
                  <a:extLst>
                    <a:ext uri="{9D8B030D-6E8A-4147-A177-3AD203B41FA5}">
                      <a16:colId xmlns:a16="http://schemas.microsoft.com/office/drawing/2014/main" val="639516145"/>
                    </a:ext>
                  </a:extLst>
                </a:gridCol>
                <a:gridCol w="369891">
                  <a:extLst>
                    <a:ext uri="{9D8B030D-6E8A-4147-A177-3AD203B41FA5}">
                      <a16:colId xmlns:a16="http://schemas.microsoft.com/office/drawing/2014/main" val="1814411902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3561103562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1415252496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409080440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2005309967"/>
                    </a:ext>
                  </a:extLst>
                </a:gridCol>
                <a:gridCol w="670835">
                  <a:extLst>
                    <a:ext uri="{9D8B030D-6E8A-4147-A177-3AD203B41FA5}">
                      <a16:colId xmlns:a16="http://schemas.microsoft.com/office/drawing/2014/main" val="4184402608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892268915"/>
                    </a:ext>
                  </a:extLst>
                </a:gridCol>
                <a:gridCol w="829226">
                  <a:extLst>
                    <a:ext uri="{9D8B030D-6E8A-4147-A177-3AD203B41FA5}">
                      <a16:colId xmlns:a16="http://schemas.microsoft.com/office/drawing/2014/main" val="26873316"/>
                    </a:ext>
                  </a:extLst>
                </a:gridCol>
                <a:gridCol w="829226">
                  <a:extLst>
                    <a:ext uri="{9D8B030D-6E8A-4147-A177-3AD203B41FA5}">
                      <a16:colId xmlns:a16="http://schemas.microsoft.com/office/drawing/2014/main" val="3604377352"/>
                    </a:ext>
                  </a:extLst>
                </a:gridCol>
                <a:gridCol w="670835">
                  <a:extLst>
                    <a:ext uri="{9D8B030D-6E8A-4147-A177-3AD203B41FA5}">
                      <a16:colId xmlns:a16="http://schemas.microsoft.com/office/drawing/2014/main" val="3525415443"/>
                    </a:ext>
                  </a:extLst>
                </a:gridCol>
              </a:tblGrid>
              <a:tr h="380016"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I.r.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Triedy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 učiaci sa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 stĺ. 3 a 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 stĺ. 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52871"/>
                  </a:ext>
                </a:extLst>
              </a:tr>
              <a:tr h="18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opakujúci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nábo-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etickú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žiakov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48464"/>
                  </a:ext>
                </a:extLst>
              </a:tr>
              <a:tr h="575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ženskú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 ZZ, nadaním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 novom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89458"/>
                  </a:ext>
                </a:extLst>
              </a:tr>
              <a:tr h="18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 toho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výchovu ako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, zo SZP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ŠVP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546830"/>
                  </a:ext>
                </a:extLst>
              </a:tr>
              <a:tr h="38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dievčatá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dievčatá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povinný predmet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dievč.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41292"/>
                  </a:ext>
                </a:extLst>
              </a:tr>
              <a:tr h="20024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174539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785546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0302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037682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5679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08771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0305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91255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0306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974268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0307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371254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0308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19246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916258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1175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0399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91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58462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D0EDA-0000-63E6-0F50-5EC9ABC11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97491941-728D-2BD4-D877-9B9B2381C8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ZMENY V ZASIELANÝCH ÚDAJOCH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BA690015-91F4-8607-0A0A-C53836E4EA35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7AA976F-9639-4F70-3F89-E4A0A22DB754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B1FA6BA-3E97-40F1-9896-5F2733E1E3D6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46735BDE-3561-19DE-5BEF-35FA98756100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0E46970F-D9A8-3362-F289-87CF86D2C8A0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0FB16C7F-DB43-1899-9646-0B2D03368D34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8683D4FA-31AF-9748-F5D8-23A9E03591E5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1409B8B9-E771-1701-1DBD-6407646F5D59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69ADBD86-679C-41DC-3164-56BEEE859066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24D06B6-5829-A6C7-684B-CAD6CEB1F415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0C577DBC-5034-1BF2-565C-B4EB8C3FDB6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39B23BEE-B800-44A4-A52B-69BAE42F2AE9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1FD96A67-7326-A58C-BA1E-435CE7E19694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5C38C6C5-315C-A341-0A9D-F5F5DABAC66A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23879A3B-E650-C5F9-785E-CB3803255334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2756AD5C-6AE8-8AA3-7C13-68069CA11B18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0E06FCE-2BF9-6631-DA80-78BDE85A2860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AEC9437B-C96D-4382-8719-0B3E08CE8997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227B546-62CE-CCE1-36C3-4A3302F59EEF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0E81F7F1-10CE-65BC-5F40-F9DB38A697BF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5823AD3A-DCF7-FC0C-5FCC-ECC1560BC676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59437139-7184-6266-10A7-E4D974BC2E0D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49771EA9-E644-7035-3486-DFA19F35003D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045927EB-20FB-0D7C-515D-9C737879FA8F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16D51C63-4CE8-93CE-25E2-CF6E0E3B43CF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7AE1F85C-B522-0357-E893-ADEB2BAB4B47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79D31B7-6D0F-D0EE-1498-675CD44E3C31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7072A9E7-AD79-87CE-BA58-1FF308232F31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92DCF83A-E728-CAC9-C5B1-A6899C51D1E4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FF36E0BE-6A2C-BA53-1CB3-4345058499B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536E7EF-13A7-EFE7-38D6-4E0958864407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84C05A5E-BB6A-7B23-A406-2B6587468509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DB2866E3-2CC0-8389-BE48-8770B705B3D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791FCFB-60AB-2D83-4AB6-70485044012B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36959B64-7878-F340-8A95-CDF7AF60A278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C1D9FE45-DF01-561D-E508-43558EDF7DB2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8775A7F-2BC2-5531-C5E5-4DEDBE516BD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7A093BFD-379D-5B42-29F8-DCA963D39271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20B376A8-D3F7-71B4-AC6A-7F234CD605E4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9D7FA35A-F88D-CBB2-06C3-B58820137216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383DACB8-AC19-6E22-EC0F-9E90C6653DC9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21AF8CBA-C55B-7BF0-A7D4-6F4B59185144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D25519CD-8485-C987-54B9-54A40EF75E10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28A17549-6FD7-8EB9-5409-009BCB785BF3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102CD872-B302-D357-893D-9B994557564E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006DAF17-D53C-5917-8449-231AF032743A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C8EC2D85-8289-87A2-53CE-D21ED4F53059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4FB431BC-60DA-F703-4E8B-A1C3141C03C5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AB11BD66-A312-3C6E-9B8C-C31E6F86F297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6638F57B-E3C6-D67B-C494-54DB81B0557B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2B4A8AAF-013E-B084-CCD1-AEAFE7532F19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8916F7A2-9AD2-B8F5-D4A0-BC98BAE4CB4B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FBE80D5E-7E8C-BD4C-6272-4A7573AB0392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A00E997F-9D28-D2FA-81D9-2B8E756AB354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5C1FDE49-6625-60E7-DFD1-B761232C1A4F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CA8F8F3C-1302-99F2-9B61-B23994B1E124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5FA6BE4F-812C-5505-5E9A-939A84901BF0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F410B157-C096-6D79-C81E-BDC8D8882E38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DD8963FD-1BEC-9AD5-E3B6-3ABC04C92FCB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F7566E5F-BC81-AF95-12B8-689B32C187B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B9E0D2EC-3CA1-E4C6-6551-3CDED3A4F101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93ACFFFF-B275-DE8C-E06B-D8987E15C0D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599AF380-4CDA-928F-4C6F-753B2E0E39C2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B61FA369-C305-154E-FDEF-E49C8350AC1E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4A94F292-2C94-6C46-AF4D-2AE580B13449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A46BE2C9-5CDD-C838-7723-B037CE430DD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54DCEAC6-3701-C134-9673-86FABCABCB94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918640FF-3C74-B976-A3F6-4985361D9565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D9A7579F-4B08-ABCF-BD7F-820EBC9DFAD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27C3B5E9-4990-3BE4-7523-00B3E3A4F85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C8D94A6D-0C8D-44F1-EEAF-4B123BA84D9E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B61B4644-0C70-FBF4-D27D-C8283277BBD9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0F91B0D-64EB-768C-959D-E144F25B98B1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7161478B-9F89-8D16-839A-57885E9F77FE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A1680839-7387-37C8-B2F7-E37849FF1110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3395737C-B75A-7780-B60A-9E35B06BBD97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09E2A99D-7F23-743F-874E-E5BB31D9177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D985B3FF-DC61-8988-0458-06685C34C317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3C715DD0-F6CB-7729-A361-608B53E45554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04F6FD3E-566D-1E9B-D8B8-A6E730338B03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660115CB-02DC-BDB4-49FA-9579A123F7D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78741586-B5B5-23A0-EC73-AF31DE368ED0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848627E6-EA5E-60D6-B66D-FAD9AA498245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107E2158-01B6-9DDC-C57C-B2E9F88323E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C4A1A3FC-0996-D42F-423E-FE6E00BFF2AA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8F62AFE3-D5A0-54C6-6996-4C09F8064CE5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7245974F-C31E-277C-38E1-8EE4A1127BA1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9F10642-4DDF-95FB-B82D-785F6F8A2245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41993F58-6DD2-623B-9D30-41BEE6323378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56403293-2EF8-0F87-7370-A9D0F8C7C1C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912402F-C0E9-382F-0011-7CBDE7893109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FC57F419-32BD-E072-5FA0-8350512B3F0F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B56C9A-4AA4-86D0-2282-ECDA57000B92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0615CDB-50FC-7776-D803-F5016A8D7409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B4221A1D-BCFE-377B-E833-B733F443E092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35D00571-0A61-92CD-658D-8B679A58829C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385C6177-7237-2F9F-CA6E-FDE9F27F5D4E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60EA8EF4-0010-B385-ABF1-DFE852073632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C9C4C576-1DD1-0FCE-076C-B84FE836469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469F9136-6C63-8301-430B-6087BF3EF940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059C2B95-5850-6806-4385-AF6812B2EE6D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C36C7D5F-426D-6526-0AF9-DCD410788F7C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42D857A9-E7BE-D849-37C2-AF1CB93162A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2D5D17CB-E768-8B0C-8973-2BA5BEB12ED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B4CFEF06-BD19-57C3-63F3-8374D7F15DAD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186FC00C-0023-3C9C-C0BA-4898F3F9751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2D962007-1E7E-5E1A-E7C9-8C9633A35D4A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77150CA9-AD30-2222-FFAA-0DC7FC517799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12E2825-A2A1-0F11-CB75-A560C7897C28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1DF09474-98B4-1A9E-E866-6DF5874A6C20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857C5979-40AD-8F10-834A-C3EEA82CB459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762968B-84BE-2EF2-DDA8-CA8D967AEE96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14564443-804D-0633-2D65-7F394B8E3BA5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605F2900-894C-15C7-09CA-54946988C8D1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3412860F-47B3-2ED6-6223-2DE79498C859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FD811C75-243F-A28F-269D-FD12BF7E3280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5A89BF29-C94A-8301-B09F-616E163F8D51}"/>
              </a:ext>
            </a:extLst>
          </p:cNvPr>
          <p:cNvSpPr txBox="1"/>
          <p:nvPr/>
        </p:nvSpPr>
        <p:spPr>
          <a:xfrm>
            <a:off x="1073366" y="3324814"/>
            <a:ext cx="17309883" cy="44012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Druha j</a:t>
            </a:r>
            <a:r>
              <a:rPr lang="sk-SK" sz="3500" dirty="0" err="1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azyk</a:t>
            </a: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pri vyučovaní jazyka národnostnej menšiny</a:t>
            </a: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(s 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vyučovaním jazyka národnostnej menšiny)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Učitelia pri školách so žiakmi národnostnej menšiny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Kapacity ZŠ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Dotazníkový </a:t>
            </a:r>
            <a:r>
              <a:rPr lang="sk-SK" sz="3500" dirty="0" err="1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dozber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– čiastkový úväzok odb., ŠDK, ŠŠP</a:t>
            </a:r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646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421C5-8D1C-2274-0589-6F78CF254B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8547F528-AB2F-AEE5-ED8E-1A21213B0D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NOVÉ KONTROLY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1CC6E209-8022-DE1E-449F-340B1BD72375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9595EC4C-E8E4-9B4F-13D3-A2230AB4C3DA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3A5022E-2B0C-37D1-8202-0246BF92AE7D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0286CFAE-6500-6951-2D79-AE95D82E8EEF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C0B40DE6-1325-3A4D-B009-A8B8ADB1BA9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7907DDC6-5A8F-3D51-D78C-E7AA8F23BDBC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26EBD47-19DE-88CA-F4D3-37F2582AB4F4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C6483F27-8E53-7EC7-A888-398CF9F3F748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18B6314C-C173-55CE-BCFE-5CE82BD5BB80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69819FDF-E7DB-2C5F-FB17-F7CE6BD51D06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5C7604EE-9676-3C2B-EC51-905EE0F43C5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9E3FFE69-3BEE-9354-6FF4-5369DCB6FEF0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F561CA2-8B26-B573-98D6-0106D8EA96E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B9596171-314E-85E8-C6B7-B63CE4979EB4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1C34537-DD6E-D4F1-6684-578B665F3AD3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8D7077C1-681C-D40F-00CA-23F3C9E78F84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BE3679EE-240A-2DD1-DB41-9F830D135F8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4BA1BFE9-9707-A93A-325F-762847DB31CC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ACBABC2-57F5-78FB-3A7C-94EF0E71171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2EC222F8-FA4B-1CB3-BB50-727D49E7D94C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D2F3F474-A431-66E6-75F6-C909710C34BE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E009DA06-4B12-6977-9FE5-C701C5BABB10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58D6B1E-CB07-6954-BD4F-14D0F3D7FE2E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692A4B4B-39D0-857E-0859-66585E5900E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144E952E-4DF1-0CAD-54EE-9E3581416A3C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E95F739-6E98-808A-0335-1715B3560AA7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2D89E234-8BFB-A9EC-56D6-05B886C4D2D5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F49DF356-D889-5DC7-B62A-11BEBF901955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55CD4899-E774-001B-BE89-FCFE177A36E0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CB2329D9-0B2A-9826-5FF0-140030E73CAD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DE00C62-3B02-004E-DA7D-4EDD804913AB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8D00856C-5496-B9E9-AED5-131F9F70873F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5F8DA9CF-1383-14F3-7B5B-B4E4449E80BA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4D89EB2-0D90-5F8B-8C71-ED69C32BEADF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FF02CB4F-9FCF-DB8C-2FF5-17DAA9F6A847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E94367EE-D311-5075-30D0-DE69881DE08D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D979F0C-DEAF-F78F-9C44-F365FCE5B3C8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8E717A4D-4CC3-328A-9CC0-AB98BFFC4997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A942B8C7-EBB8-CF02-C5D6-77788C2A955E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8278CF2C-3DAA-A865-9DCF-B2EEBD309A10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C80F074B-EE24-678A-784C-9403EE4106D5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E0DA0C6C-BA82-20BA-F904-0C61EECAEA1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747DF734-AF40-9982-456D-330B370799E0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1470E0E2-A72A-3E69-DA71-1772ACDC91F8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9EB4CCB1-D526-C07D-80B9-18BCBC0B5E87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54D0052F-98D3-1CBA-6975-EF270A003C29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2CD11C5F-6B7A-A9A6-67EB-94BE975FBC41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E8A81EC7-F4B5-3BF4-0E39-13EDB4AECDE8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D036DEAA-6D16-AA6A-099A-4FE6800FA7B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73460E46-65ED-D175-99BE-ADABE3D494CC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275EE30D-ECFB-64A7-7EEE-DDD21CEFFF53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4391B3A-B00A-8535-3DBE-5CEEFB5910B9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A0219A3B-D438-9DD3-FDE8-4AD2EBFF09D8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06A9635-47EE-5CC2-EB41-1A60F4C8A925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8135F4C2-2FD3-C7D9-8D85-0DC0107CDB51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BA3C2B1-08C2-9585-718B-75305138FB68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8D585729-C6CD-63BF-7D71-33F7532CC30E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E597C63E-DC09-D6B6-8C33-E4938AD7042F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19820AF8-83F3-7201-B4AA-8E7155FA3CA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35973A06-2913-7822-89DA-F13208952921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3DBDAF29-FFEF-C386-0A0E-8B98997F493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351E0F7B-8ED7-5027-A78E-76B1909E560D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936AF518-EA34-C8A3-316C-156F9F5370EC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33618D38-98C6-EAC1-CEE8-396E7D3ED274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FFF11AE6-0433-C8AD-B2D8-088C5B27EDF1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F31BFF9B-05E9-D798-B9FE-6E3BE2B9BD5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418C138D-2637-0645-45DC-BBF4B71B6933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6302AA5B-F5FC-1C45-4C68-3F823431E44E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A68CEA32-7DDB-4817-9DB0-2F0C922AEE5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FB89EA59-2971-F672-9895-591427904140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C1327DF3-C4BE-2CAA-A0DA-8F07D3D5F44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A6982AEC-2E41-5DED-C32E-9DC9807659EC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2458DF5-9161-8F98-8936-8E69F08206E7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14B4E2E7-4080-1CF7-BFBD-30D2E6A433BC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A0689E5-D12C-98EC-801E-866BE948FE31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06E3103C-BC82-C29A-302B-813C3B23FE97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21C0E1A9-E57D-0A78-6BDD-D8D97139356F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4D703DE3-1D6F-0541-12D1-E4B1D073450B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514F983-0CF1-EC30-9CD8-1FF7E740188E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8B2E2CA3-35A5-1CFD-6EF2-D132B4AD2934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AF1C6C17-2393-C6F9-7C39-CA783324101D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B110FA7D-C4DC-BDDC-6E9C-C1F50285F288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C9FE5DB8-4BE8-1D0C-B2A3-F99A29CE5BB0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17223682-0838-737D-3071-048C2806F425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649D4FD4-09A6-4359-55E7-78C11713ECB7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61F33868-075A-BD34-CFAB-518A5D21583F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C2DFFB99-FCA9-229B-9BCB-196EBAFE07B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4F278068-34D7-A361-FA75-D984FB3CF17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BC7A27D7-8768-0546-953B-BD01552ADDE6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F3B80256-DE0A-D35D-8EB3-418B18B2460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7C535610-21F2-812B-75F6-FEA65FC37588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4D109B09-390D-D966-F51B-61D8DE1064DB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2DB17C6-42F9-35D7-930B-C837D4EF4278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9F144C6B-5B77-82DC-8FD0-CDD5601E7A42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6ABA8FB-9668-91CE-553B-CAC01046E85F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D851450-BD06-208A-9016-4A2D8344C1D6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1B1A91A7-2218-C0F2-1773-406C72A03720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459993CA-367C-26D5-0D6B-7B544F20EC9A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4192B04-17F6-11A1-41C0-5A7B7209334D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E575BB5A-8C87-00C9-AA46-55A5A962775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17930FB8-E134-FEB7-9731-3144152882B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AB2F390C-04A6-B178-6153-3435AB2BB63C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B7493B66-7A93-56A6-C9E9-5C4FE6E04B9D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AF6DD940-4234-3462-A541-084348A01EE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FC9EFD6B-23AF-BB6B-1AA8-C9428599C580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B021155-927D-8C79-ACA4-767252F3D164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D0CB453C-126F-7BF1-62F7-EC2FD0A07F09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B2CD021B-7F6F-7808-42D0-203CAC573A40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D919EEC4-24CC-CD72-6387-89C61C621198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285C4010-4D6B-44E9-1D2D-B8BCF381D13C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CE0F66FF-9AD7-2002-6329-2628EC919D3A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7243C66-F676-89D3-F2B8-5B4F1172B393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C004165D-4741-991E-32D2-3D0F45EA954B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67E7A1BE-913F-4BB9-5260-962054080055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B3BA97A-7DFA-6FE6-E017-88670089F73C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D4C94C2-0C4B-016A-004D-8CE82B73DFD2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9BDBCCC2-9213-2CA3-82FC-E0F429B27EB3}"/>
              </a:ext>
            </a:extLst>
          </p:cNvPr>
          <p:cNvSpPr txBox="1"/>
          <p:nvPr/>
        </p:nvSpPr>
        <p:spPr>
          <a:xfrm>
            <a:off x="1073366" y="3324814"/>
            <a:ext cx="17309883" cy="76328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V aktualizačnej dávke zo ŠIS do RIS je potrebné zapracovať nové kontroly:</a:t>
            </a:r>
          </a:p>
          <a:p>
            <a:pPr marL="514350" indent="-514350">
              <a:buAutoNum type="arabicPeriod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odbor „7921B11 - základná škola 1. stupeň - I. cyklus“ môže byť zapísaný žiakovi len v prípade ak je v ročníku 1., 2., 3. na ZŠ alebo na ŠZŠ pre nadané deti.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2.	Kontrolu zhody odboru 7921B11:</a:t>
            </a: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	•	ak existuje aspoň jeden žiak v 3. ročníku v zaslanej dávke, ktorý má nastavený odbor  	„7921B11 - základná škola 1. stupeň - I. cyklus“ tak musia mať všetci žiaci nastavený 	odbor 7921B11  v ročníku 1., 2., 3. .</a:t>
            </a: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	•	ak existuje aspoň jeden žiak v 2. ročníku v zaslanej dávke, ktorý má nastavený odbor  	„7921B11 - základná škola 1. stupeň - I. cyklus“ tak musia mať všetci žiaci nastavený 	odbor 7921B11  v ročníku 1., 2. . </a:t>
            </a: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	•	ak existuje aspoň jeden žiak v 1. ročníku v zaslanej dávke, ktorý má nastavený odbor  	„7921B11 - základná škola 1. stupeň - I. cyklus“ tak musia mať všetci žiaci nastavený 	odbor 7921B11  v ročníku 1. . </a:t>
            </a:r>
          </a:p>
        </p:txBody>
      </p:sp>
    </p:spTree>
    <p:extLst>
      <p:ext uri="{BB962C8B-B14F-4D97-AF65-F5344CB8AC3E}">
        <p14:creationId xmlns:p14="http://schemas.microsoft.com/office/powerpoint/2010/main" val="200637007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67C80-3875-D893-E675-3715389CE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D7249239-1CD7-0B13-2538-1D7051E3DC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ÚPRAVY V ČÍSELNÍKOCH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86F832F3-BB20-4EA4-677D-08DD8F347F93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DA0E9DFE-E0AF-916B-BB45-1248863847B9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E106632-DE8F-58C0-6050-F9E3FB9719E1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FB79A275-934B-C3E7-AD5B-907A571A061B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E0050734-B671-84B3-6674-1699BEBE7B0A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AEE5BA00-1C4E-7662-5628-ED0673CA05D1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8D1082D6-707B-B15A-7EFA-70B5B6F4D59F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AD1B31B-53E5-CD0D-5AF7-164C4D90FED2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C18DF998-22F3-65BF-5BAF-832A9E3593CB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CA7ACF2A-FB27-6221-1B21-55F8E66C3D87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25FDE400-7462-682A-6731-CFFD7DE3ED2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34B3463F-6B94-0627-B5C7-9D1A5BC79E23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8E38669-3EAE-F81E-A94A-4FDAACC68AB9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43CFB29A-0426-2B16-9E72-52123437EE2E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FBD4BA51-CF0C-17BE-583D-4D6AA6EEEAD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152D68F7-CD9C-BA9C-E469-1BA895D2D9D0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A0203DB-ED00-8EDD-B839-185CFE333403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3485AF2E-D099-739E-76D3-3129B348215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0C951974-3876-AF6D-097A-4EA2F43EF509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106EF71D-EF5E-2642-FBD6-2A2AB775B9EE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CD2394A2-16A5-3B48-B732-6C7AAEEE72CA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CE4E3DE-6575-5A45-CC7B-705DDC182922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8FC8C227-2CCF-45B9-CA55-682FA18E040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58FCE083-3065-48D4-EF8C-168CB1FD4C87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E2705713-80F5-8065-E43F-30D0AC28DA93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9AB263C7-23C3-69DD-CCC0-34D34F892F4B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DE329A9C-6495-D487-37A8-21257A7621D2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F8355F1F-D566-2BE9-D7A9-82279F0CC42C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1C1F751F-52BD-7E4E-0342-4CAF852A8A97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11066C14-077F-D3B3-DCAE-F5E8B7125D3D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3DFCEE2A-3CAB-734A-5070-5913C23331AF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5648D1DB-FE8E-6221-C187-7D207AFE9D5A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D9FF82D2-3ADF-0953-85F4-FDEC3711A042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F15827D6-0665-53B2-135A-4F9D257F9295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8D6A0D29-C5E7-4160-FF70-485124CD5B09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06CDF312-F313-BA0F-C7B4-29EABD51C67B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8B362126-813D-619C-FD2E-8C4D70A328B5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4A863535-61DF-0EC0-168A-D57A579F23F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84B2EFE8-8CF5-E1B4-A8CA-380C769190F4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4D32CCE-0F79-2C45-EE4C-6D57D145418B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B882A44-9DE1-44EE-EB2C-2EA793E09731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6AC17FC9-B177-96CA-1BEB-16F10EB7E4BE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B05178C9-74BF-6C70-E453-4E2F08B92F4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022D133C-D053-81BF-E6C0-B5F22A02132E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E8FE47C6-E260-EA1C-DEEF-F1B924A4D15F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ED4F9700-D000-C512-C909-BBEAB87FB7C8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AA66A6C8-6D7B-9312-0D47-8F441B50D5C0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41F20D04-76AE-36B5-DC2D-F00B30F8434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5CAD9B72-A1F6-55EB-3527-A3700211BB5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8CC931A0-EC6E-FECB-B592-7F438F163986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F5DE374D-7DE9-1358-4ECC-E6F62C414A88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70DD50C-87C7-849B-57E8-0BF7B9C09653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F9AD96DB-2C44-0ADF-9A9A-EB6D768B1F4F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43611894-96FC-16C0-3214-CD6A7DE1FACE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AB5C9FF6-3D5C-7AF6-3646-860696214F09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94079565-9253-6FCA-668C-D80E08131982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85DE0537-A40E-BF87-3F73-35A5F043C2DF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370A8D05-D9F2-0E53-706C-F71E78C8658F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4F47955A-EDF3-0790-FA9E-0F8B4E558B6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3F382C45-9B99-99D0-C7FF-2A27AD5B219B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F5558CC7-9008-4E36-88A3-5A2C068090D7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731C2D48-4B36-FA01-FA83-69827F14C4C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67930571-0DDC-DDFC-D04D-DC4E0CA41D99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499F22D7-D19B-7AD2-7BEE-ADE651DA02B4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6536AE44-E330-4D9D-AE9C-B0E4BA3C4232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8B73F47-DC48-95AD-A8F5-D877E8153D4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39B3F6A2-0CDF-E51C-2F9F-8A41B8540016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DC2C7F22-53D5-D3BD-A0A8-E085B3931038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B7D2E67E-2F68-3D58-50FA-D4EC4FBDB963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D44A93AB-5B0E-8ACC-E9EC-AF579BCEED27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5D41BF3B-1889-A972-6436-00DC5C5C598A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38E29889-E37B-BC60-3B64-1BF2B0D2BF0E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D41CBABF-2118-9E59-BD6E-2E585E91F9B6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87266EF1-C6F6-CF74-4184-5995D9FD9831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546A1AE4-926E-6C59-DE6F-F2BA72272A5D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98B9DE57-B8A3-8D14-BC35-64573A05842F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5C4F3B4E-66BD-8097-4578-658A2475C1F7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B9A5F962-AD5C-044F-6444-C9D1BDF14A8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4947FF5F-717C-2D40-93C5-D88F9F573AFE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F9FFE9F-801A-684B-32A4-DAE0F1869EF5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7CFED492-823C-F987-D983-C6056EC63E4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90A3FF6B-8A4D-23DA-63DE-44375C55FFD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5A8B688B-A36A-CF53-F038-F2D9251FCD72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F6785861-1058-1EBF-566F-2D281F59924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C00980FB-ABC1-692E-D95A-FDA6E5E7918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C6E14CF3-50C8-77F6-8822-88A4F1623A6E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42E2BDAE-32C1-1549-C000-2F37106A12BB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5066066-432F-4438-DD95-FA5A59D51F2A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1EF41D67-A9B1-B3FB-A134-ED6C603F5D0D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B72310EA-A2D9-0A04-748C-883A2FAF3653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72B240B-C4CB-A81D-B786-DD8E8E987B35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7B1A3C80-D5F0-26D1-33A8-C5EC898D7EAB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A04C03-46E5-849B-C540-7C1D2BFA31F7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681C544C-FAFF-ADB1-F3D6-870C5EF2D951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58A814E4-600B-37C1-0CB4-16D6C7C5C435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716A805C-7AF1-FC5C-2F62-FCBA6B7F76A3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7713E238-2EB8-A8AD-5329-CE972BF94114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D7A4BA07-ED01-7BB1-D9B7-C84804BB5C6E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67DF32FC-3BF6-EA06-619D-8CDD38FFCAA5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477CE007-CEEC-1FA9-43B9-808335C24CF7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ABED0CB1-BF94-CE72-2709-252F465A48DB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466C941D-1ABA-6AF7-4F85-EF42631E112B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8C4EF72B-C3BE-B300-EF5D-9799E1178C40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D3B082D8-4D11-A307-3924-1037E68C11C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ED2AFF21-046C-F869-DB44-13BD56ED415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6453E37B-1346-E405-504E-10B28EB407CD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EC8E96A3-D6AC-277F-9A27-39796E35B246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66AF3AFD-BECE-EF51-F275-1F09AAA68AE3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D78CD34-D4B5-FF35-19BA-862B0D5C29E5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6D7624F1-7D79-C90D-FEEC-9018C616425F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EB3D9EF1-0212-351D-1C9E-8F8172B64313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F2B1FA1D-F64D-27E9-66CF-D4B75AD44AA1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1C5DDD6-93B2-67C9-A695-AC005CA77777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BCA56AF9-FEA1-D012-76B0-AF7C3E3FE956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4A180455-F901-E8D5-7169-B3F6C0686066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967DCCE3-C3F3-A2BE-7BEA-5C25A2D368B0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3AB84C6F-081B-634E-88CE-A58427FA1F46}"/>
              </a:ext>
            </a:extLst>
          </p:cNvPr>
          <p:cNvSpPr txBox="1"/>
          <p:nvPr/>
        </p:nvSpPr>
        <p:spPr>
          <a:xfrm>
            <a:off x="1073366" y="3324814"/>
            <a:ext cx="17309883" cy="64786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DRUH ŠKOLY PRE VYUČOVACÍ PROCES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TYP TRIEDY – premenovaná trieda špecializovaná na adaptačnú</a:t>
            </a: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		   - trieda, v ktorej sa deti oboznamujú s cudzím jazykom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TYP UTEČENCA, premenúva na TYP UTEČENCA BEZ POBYTU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7216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8AC01-E6E6-1C29-A6F8-B18DE5180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21075EE4-F582-ED29-F60B-C4359FCFF8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PODPORA ŠKOLÁM POČAS ZBERU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3512A9DE-4ECC-9543-8541-86E587A5B92C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EAF0189B-FD0F-0D2C-4D54-0C15AA9C4F3A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AC831B91-35B5-1180-BDB8-EB5478454DE5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6C9741C-A22A-CA8F-9D98-BC28465BE08C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93685B12-6D3D-9BBB-C3D0-371BD36D6EA9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8B4AD73A-FB9E-CE67-3823-6C91AC5F1205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C3DCE210-C743-B489-C183-0CB7441B6B62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624B5DF0-81AC-117D-F041-0AB8AD219C5E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B3AF4162-C0FE-972B-0E30-0B5002DF7E56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99D16F1D-D919-DFC0-353F-CE069DFAE408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AD6DB04A-E0E6-E42D-EE47-8A89225A8F77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DA8892D7-0A54-3E39-BE27-BC405C3CB75E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7A60C4B3-A37A-49E3-BBB7-A46AA2810BBF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B9E534EF-04D1-846F-58E6-2A9DCB9A337A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4D005AB1-1A73-67DC-EF12-7923197D3CB4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7AE8A88D-A12E-CECC-2619-2DEF8734AEED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C7EB3269-AA3E-CF69-F5AB-8FBB0E75B68A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8C42E5CA-D966-5AA2-AFB6-76879BE5F195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606A9C7F-FE2B-DF1F-CF17-9CF5ED8776BB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C78C615A-8FBB-0772-5412-E3F2DC1A150C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049758D9-CD36-9490-56FD-0DC202D94B81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013D51F1-163F-AB48-FE3B-A30F73E32BB2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300B3768-596E-24EE-B44E-89AD95C4E8E4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7C66A6D3-9D8D-4370-1044-1A72F1337136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C3DC242C-02AC-51B3-C5A9-B0A75D38D1D7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85704E5D-5872-39D0-C6ED-B54D5A06D7DA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0E6682D1-8DB6-03CF-ACB8-21A94E19B5A5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6D5F5FB9-B646-0426-92C7-0C08F722AD15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EF29DA83-11F4-0B59-AA3A-EEF02557196B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498E7E2-22E0-E886-A1D4-5EA63BB3D781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AE21A3ED-6BEF-BEC3-BC65-8E8E48B83E2E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FAF45E79-2B0C-0B17-9255-0388FFAEEC47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265155B6-ACA8-8392-C963-24495923692A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89F1A04B-E27D-9685-B25F-07BCB59671C1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9AB6A287-3AD5-ED38-059D-67214AD9D73F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C816D123-4432-5309-DB62-0F7C3ADB43CF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4E4C0F9-2DEF-A1F9-AADC-35AD04815B5E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B38EBF23-1061-47AD-86F9-3454DBDAFFEF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888E870B-937C-64B1-AFB4-B88B582E84C8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8A2E37AB-3584-6886-F9CF-4BDB4B821825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18FC92B0-9D8D-ACF7-B017-4E5B3E2798CF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12CBF475-BC12-8600-18B4-D108A23A7842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93D14B5E-5EAA-AB09-7CC9-89AADE0A7E6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2B6F9CBB-97F4-170F-EEFE-2DFDA792D2C5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FCCA21E3-A3AE-AEC9-99E1-E824CAB7C5D5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A2DCC061-8582-8787-E369-563042A89AFA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DC9F2861-BB17-2E8A-0A50-5A434F786AA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9E3DA766-F323-4D64-010E-9E30CA252DBD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46CC3551-6830-23B7-17A8-B0C2D0465F9E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3F3BADF9-CD9A-D23D-E7D6-D92E77FB990A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D95ACCBB-43C9-F0CA-282F-C259A13076FD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49E12BB2-3CAB-4C98-DAE8-F9CB2C5572AB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4A1A3BB9-C9C8-59A2-2606-D6E987F9D120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9D559CFC-1E4D-235C-A9EE-F136DA87C44F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228209E8-0D2D-5B84-5DC8-682A45328110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F5E8FCCE-18A3-AC59-2A4F-E8CEF4E392A0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DDAD688C-BA0F-3190-2395-06D701B547C8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20BA9AB3-7174-EEBA-1981-FE0CB8103837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08FD8BE7-67FD-27C8-34DA-323E3FAF7B97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F3155BFD-DE36-A196-22A9-502B248A342F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8D7ADA8E-B282-3668-98BA-BE4B9B50AB8F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B1B94045-73AD-91DA-6E92-38A29D9EB354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CA26CB8B-C06C-FF05-0DF7-BB005837E0DF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A0C7329-5476-96D8-514D-7F466085CEDB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BBF9150C-D59C-8803-7F48-6AAB7E0A841D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B1CB780A-E6C4-620C-9D58-FA9235798067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3E180755-4096-0057-4077-0CB871096BA7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102630D0-005C-4E48-C830-F168E518B829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2ACFD0C1-5BE0-1AA8-A9A5-44C45EA8D60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D01D8CD2-070F-CC2D-323B-3278E53CB655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24C8BF81-E663-FFF5-6876-8839D864FE82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D8BFC3BC-7F69-5A87-9006-7B0423FC9C7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174E3C6D-9AF5-2468-0DA1-69D9B666D364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64D9DD1B-0A49-2E9F-6F78-B4528BF3E969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F1764F95-1A94-6E65-28F0-D85640E25D7E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6167281F-66D8-53F5-BE5A-60D6E7D3F5E0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510B1929-8155-62F1-7170-9FAA5E93F84F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E052CF9A-73ED-F259-835E-E7263ECC5895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C2B834C-868B-D107-B75C-DC4C8DE73321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E0D6F2A2-6056-F59A-2E2D-02F06D01BAE0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79507AD8-F10C-0DFD-10CD-84D456DEE1B0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870C890C-8165-FA73-4A05-47ECA215E301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84F45EBC-26A7-406E-CAF1-9ED3E6000673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54773D14-3EE9-D7C9-3E18-4446E625CF97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10EA90EC-D270-1C2E-EA39-7705A70B8029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DCF48653-C299-087E-E08A-16EC626440BE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9466865A-D6DA-39BF-2581-DD1637007A1C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C6D5AEA8-B68F-4742-6AD9-D4BED74368EF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02DE4E5-CB0A-AE5D-CDFF-BDC72AD27B18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4F32D3CE-6CB3-E496-73DD-0F9F18877A18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34A078C0-5B3E-2150-A04D-BD3925237456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8205D86B-E96E-D554-A255-0AEA41F4C3AB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2376A1F2-1166-B3A3-27DA-E06510A84CB0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8DBE355-846B-94C0-68F0-670CB775CE3D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7C5C1D1E-A40C-6B93-CD52-4FC980E8375B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71FD36F9-BBC5-8E06-F310-A75A21F63789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5B212BAD-1B8B-BAF5-CC36-3C986BD44682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6A62E4B6-7F99-B7B4-58A2-41C763F489EE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F4E696A1-8E84-655B-40E9-FBFB027FB3A3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7931573D-C1B5-D1ED-4F3D-AEDBA7F15DB7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54316F96-69BD-1568-1066-CBF464F40EA4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C421D004-0258-44F3-D6D2-BB28C0F97A56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937DB684-B0C7-BBC2-E053-5C794F0DD206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942529DD-4D91-DDB0-B3A1-F860B1CC89AE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AC394DC1-3422-0C90-AEEF-A31A32B94944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55BFFB61-3AFA-1747-E5A4-0F2376637FC8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6B3540EF-74A5-435B-BAB4-BC95F6B4AC7F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59D8FE9B-E144-3F4D-7350-2C66A820F23B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586858C1-0E70-E881-8B24-5D7B25AC262B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F2904767-B14E-A6D0-5337-5CDEDCABA3CA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4D807869-18C6-D810-3957-06A4A7D6A131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B94FB77D-6254-1E74-1FB5-B48307E05675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75A5D3ED-038D-39B8-5D81-C3DC4BB43982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EAF59A78-78E2-2A7D-CEC5-0B8E44FB3E40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53453A5F-9959-C9E9-B78C-EEF23EF928D1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8A275D5F-5272-BBEA-96F1-77733F98D5D1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336FCDF9-85A1-C68E-8E48-C6C1EECD5D84}"/>
              </a:ext>
            </a:extLst>
          </p:cNvPr>
          <p:cNvSpPr txBox="1"/>
          <p:nvPr/>
        </p:nvSpPr>
        <p:spPr>
          <a:xfrm>
            <a:off x="1073366" y="3324814"/>
            <a:ext cx="17309883" cy="32470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Rovná spojovacia šípka 2">
            <a:extLst>
              <a:ext uri="{FF2B5EF4-FFF2-40B4-BE49-F238E27FC236}">
                <a16:creationId xmlns:a16="http://schemas.microsoft.com/office/drawing/2014/main" id="{DEB070EC-13F3-7448-E8D3-69E037F71700}"/>
              </a:ext>
            </a:extLst>
          </p:cNvPr>
          <p:cNvCxnSpPr>
            <a:cxnSpLocks/>
          </p:cNvCxnSpPr>
          <p:nvPr/>
        </p:nvCxnSpPr>
        <p:spPr>
          <a:xfrm>
            <a:off x="7058367" y="4029101"/>
            <a:ext cx="0" cy="20381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BlokTextu 3">
            <a:extLst>
              <a:ext uri="{FF2B5EF4-FFF2-40B4-BE49-F238E27FC236}">
                <a16:creationId xmlns:a16="http://schemas.microsoft.com/office/drawing/2014/main" id="{7C87FEF7-C9FD-D6DB-570F-9ED52917C924}"/>
              </a:ext>
            </a:extLst>
          </p:cNvPr>
          <p:cNvSpPr txBox="1"/>
          <p:nvPr/>
        </p:nvSpPr>
        <p:spPr>
          <a:xfrm>
            <a:off x="4891319" y="289392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PODPORA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ŠKOlÁM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779B71D-AB93-C5AF-25A6-26ED6AD7DB2D}"/>
              </a:ext>
            </a:extLst>
          </p:cNvPr>
          <p:cNvSpPr txBox="1"/>
          <p:nvPr/>
        </p:nvSpPr>
        <p:spPr>
          <a:xfrm>
            <a:off x="6721060" y="3628992"/>
            <a:ext cx="2112885" cy="400110"/>
          </a:xfrm>
          <a:prstGeom prst="rect">
            <a:avLst/>
          </a:prstGeom>
          <a:solidFill>
            <a:srgbClr val="0042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 dirty="0">
                <a:solidFill>
                  <a:schemeClr val="bg1"/>
                </a:solidFill>
              </a:rPr>
              <a:t>MŠVVaŠ SR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EBD3F5E9-58D7-253B-17ED-D2AC026A78B0}"/>
              </a:ext>
            </a:extLst>
          </p:cNvPr>
          <p:cNvSpPr txBox="1"/>
          <p:nvPr/>
        </p:nvSpPr>
        <p:spPr>
          <a:xfrm>
            <a:off x="7623584" y="4326615"/>
            <a:ext cx="2509501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Helpdesk </a:t>
            </a:r>
          </a:p>
          <a:p>
            <a:r>
              <a:rPr lang="sk-SK" sz="1600" dirty="0">
                <a:solidFill>
                  <a:schemeClr val="bg1"/>
                </a:solidFill>
              </a:rPr>
              <a:t>e-mailová podpora</a:t>
            </a:r>
          </a:p>
          <a:p>
            <a:endParaRPr lang="sk-SK" sz="7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I. Úroveň – zber požiadaviek</a:t>
            </a:r>
          </a:p>
        </p:txBody>
      </p: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7905642F-329B-CED1-DC66-F8A39940B442}"/>
              </a:ext>
            </a:extLst>
          </p:cNvPr>
          <p:cNvCxnSpPr>
            <a:cxnSpLocks/>
          </p:cNvCxnSpPr>
          <p:nvPr/>
        </p:nvCxnSpPr>
        <p:spPr>
          <a:xfrm>
            <a:off x="8751416" y="4029102"/>
            <a:ext cx="0" cy="28393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7" name="BlokTextu 316">
            <a:extLst>
              <a:ext uri="{FF2B5EF4-FFF2-40B4-BE49-F238E27FC236}">
                <a16:creationId xmlns:a16="http://schemas.microsoft.com/office/drawing/2014/main" id="{476FF495-FB18-3E1A-AECC-7C9A341E0B27}"/>
              </a:ext>
            </a:extLst>
          </p:cNvPr>
          <p:cNvSpPr txBox="1"/>
          <p:nvPr/>
        </p:nvSpPr>
        <p:spPr>
          <a:xfrm>
            <a:off x="7623584" y="5541619"/>
            <a:ext cx="2509491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Vecné sekcie</a:t>
            </a:r>
          </a:p>
          <a:p>
            <a:endParaRPr lang="sk-SK" sz="7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II. Úroveň – riešenie vážnejších problémov</a:t>
            </a:r>
          </a:p>
        </p:txBody>
      </p:sp>
      <p:sp>
        <p:nvSpPr>
          <p:cNvPr id="318" name="BlokTextu 317">
            <a:extLst>
              <a:ext uri="{FF2B5EF4-FFF2-40B4-BE49-F238E27FC236}">
                <a16:creationId xmlns:a16="http://schemas.microsoft.com/office/drawing/2014/main" id="{0A85EE5B-D677-A57F-17AB-70356573631F}"/>
              </a:ext>
            </a:extLst>
          </p:cNvPr>
          <p:cNvSpPr txBox="1"/>
          <p:nvPr/>
        </p:nvSpPr>
        <p:spPr>
          <a:xfrm>
            <a:off x="7584524" y="6787377"/>
            <a:ext cx="2509491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Dátová kancelária</a:t>
            </a:r>
          </a:p>
          <a:p>
            <a:endParaRPr lang="sk-SK" sz="7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III. Úroveň – eskalačná úroveň</a:t>
            </a:r>
          </a:p>
        </p:txBody>
      </p:sp>
      <p:sp>
        <p:nvSpPr>
          <p:cNvPr id="319" name="BlokTextu 318">
            <a:extLst>
              <a:ext uri="{FF2B5EF4-FFF2-40B4-BE49-F238E27FC236}">
                <a16:creationId xmlns:a16="http://schemas.microsoft.com/office/drawing/2014/main" id="{47FC9FD9-5E4A-E61F-DD86-EB7ACEAAF0A6}"/>
              </a:ext>
            </a:extLst>
          </p:cNvPr>
          <p:cNvSpPr txBox="1"/>
          <p:nvPr/>
        </p:nvSpPr>
        <p:spPr>
          <a:xfrm>
            <a:off x="5254888" y="4448614"/>
            <a:ext cx="1938788" cy="132343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Facebook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Rýchle odpovede, hromadné riešenie problémov</a:t>
            </a:r>
          </a:p>
        </p:txBody>
      </p:sp>
      <p:cxnSp>
        <p:nvCxnSpPr>
          <p:cNvPr id="320" name="Rovná spojovacia šípka 319">
            <a:extLst>
              <a:ext uri="{FF2B5EF4-FFF2-40B4-BE49-F238E27FC236}">
                <a16:creationId xmlns:a16="http://schemas.microsoft.com/office/drawing/2014/main" id="{05654D9E-A825-B967-366B-E86C189A3D35}"/>
              </a:ext>
            </a:extLst>
          </p:cNvPr>
          <p:cNvCxnSpPr>
            <a:cxnSpLocks/>
          </p:cNvCxnSpPr>
          <p:nvPr/>
        </p:nvCxnSpPr>
        <p:spPr>
          <a:xfrm>
            <a:off x="6944067" y="4029101"/>
            <a:ext cx="0" cy="4195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1" name="BlokTextu 320">
            <a:extLst>
              <a:ext uri="{FF2B5EF4-FFF2-40B4-BE49-F238E27FC236}">
                <a16:creationId xmlns:a16="http://schemas.microsoft.com/office/drawing/2014/main" id="{D3E3E331-B8E3-5199-45F1-F3C91DF41FA4}"/>
              </a:ext>
            </a:extLst>
          </p:cNvPr>
          <p:cNvSpPr txBox="1"/>
          <p:nvPr/>
        </p:nvSpPr>
        <p:spPr>
          <a:xfrm>
            <a:off x="5212757" y="6067214"/>
            <a:ext cx="1938788" cy="1569660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Podporné materiály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Návody</a:t>
            </a:r>
          </a:p>
          <a:p>
            <a:r>
              <a:rPr lang="sk-SK" sz="1600" dirty="0">
                <a:solidFill>
                  <a:schemeClr val="bg1"/>
                </a:solidFill>
              </a:rPr>
              <a:t>Metodiky</a:t>
            </a:r>
          </a:p>
          <a:p>
            <a:r>
              <a:rPr lang="sk-SK" sz="1600" dirty="0">
                <a:solidFill>
                  <a:schemeClr val="bg1"/>
                </a:solidFill>
              </a:rPr>
              <a:t>Videá</a:t>
            </a:r>
          </a:p>
          <a:p>
            <a:r>
              <a:rPr lang="sk-SK" sz="1600" dirty="0" err="1">
                <a:solidFill>
                  <a:schemeClr val="bg1"/>
                </a:solidFill>
              </a:rPr>
              <a:t>Newslettre</a:t>
            </a:r>
            <a:endParaRPr lang="sk-SK" sz="1600" dirty="0">
              <a:solidFill>
                <a:schemeClr val="bg1"/>
              </a:solidFill>
            </a:endParaRPr>
          </a:p>
        </p:txBody>
      </p:sp>
      <p:sp>
        <p:nvSpPr>
          <p:cNvPr id="322" name="BlokTextu 321">
            <a:extLst>
              <a:ext uri="{FF2B5EF4-FFF2-40B4-BE49-F238E27FC236}">
                <a16:creationId xmlns:a16="http://schemas.microsoft.com/office/drawing/2014/main" id="{E58A7FE2-AD73-8B2E-2036-C523560A8AC9}"/>
              </a:ext>
            </a:extLst>
          </p:cNvPr>
          <p:cNvSpPr txBox="1"/>
          <p:nvPr/>
        </p:nvSpPr>
        <p:spPr>
          <a:xfrm>
            <a:off x="11177248" y="3628991"/>
            <a:ext cx="2112885" cy="400110"/>
          </a:xfrm>
          <a:prstGeom prst="rect">
            <a:avLst/>
          </a:prstGeom>
          <a:solidFill>
            <a:srgbClr val="C3112B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 dirty="0">
                <a:solidFill>
                  <a:schemeClr val="bg1"/>
                </a:solidFill>
              </a:rPr>
              <a:t>RUŠS</a:t>
            </a:r>
            <a:endParaRPr lang="sk-SK" dirty="0">
              <a:solidFill>
                <a:schemeClr val="bg1"/>
              </a:solidFill>
            </a:endParaRPr>
          </a:p>
        </p:txBody>
      </p:sp>
      <p:cxnSp>
        <p:nvCxnSpPr>
          <p:cNvPr id="323" name="Rovná spojovacia šípka 322">
            <a:extLst>
              <a:ext uri="{FF2B5EF4-FFF2-40B4-BE49-F238E27FC236}">
                <a16:creationId xmlns:a16="http://schemas.microsoft.com/office/drawing/2014/main" id="{AFAD2BB7-737E-1852-BC8E-5F76912A905D}"/>
              </a:ext>
            </a:extLst>
          </p:cNvPr>
          <p:cNvCxnSpPr>
            <a:stCxn id="6" idx="3"/>
            <a:endCxn id="322" idx="1"/>
          </p:cNvCxnSpPr>
          <p:nvPr/>
        </p:nvCxnSpPr>
        <p:spPr>
          <a:xfrm flipV="1">
            <a:off x="8833945" y="3829046"/>
            <a:ext cx="2343303" cy="1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Rovná spojovacia šípka 323">
            <a:extLst>
              <a:ext uri="{FF2B5EF4-FFF2-40B4-BE49-F238E27FC236}">
                <a16:creationId xmlns:a16="http://schemas.microsoft.com/office/drawing/2014/main" id="{CCCB6B47-6B0A-20E0-D928-7757ADF3086C}"/>
              </a:ext>
            </a:extLst>
          </p:cNvPr>
          <p:cNvCxnSpPr/>
          <p:nvPr/>
        </p:nvCxnSpPr>
        <p:spPr>
          <a:xfrm>
            <a:off x="12233690" y="4017751"/>
            <a:ext cx="0" cy="411814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5" name="BlokTextu 324">
            <a:extLst>
              <a:ext uri="{FF2B5EF4-FFF2-40B4-BE49-F238E27FC236}">
                <a16:creationId xmlns:a16="http://schemas.microsoft.com/office/drawing/2014/main" id="{FC919F32-A1E6-7D01-3F22-A9874FDAAC85}"/>
              </a:ext>
            </a:extLst>
          </p:cNvPr>
          <p:cNvSpPr txBox="1"/>
          <p:nvPr/>
        </p:nvSpPr>
        <p:spPr>
          <a:xfrm>
            <a:off x="10985916" y="4437549"/>
            <a:ext cx="2509501" cy="2062103"/>
          </a:xfrm>
          <a:prstGeom prst="rect">
            <a:avLst/>
          </a:prstGeom>
          <a:solidFill>
            <a:srgbClr val="EC2441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Lokálna znalosť a miestna pomoc školám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Častokrát prvý bod pomoci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Schvaľovanie výkazov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Spätná väzba na údaje</a:t>
            </a:r>
          </a:p>
        </p:txBody>
      </p:sp>
      <p:cxnSp>
        <p:nvCxnSpPr>
          <p:cNvPr id="326" name="Rovná spojovacia šípka 325">
            <a:extLst>
              <a:ext uri="{FF2B5EF4-FFF2-40B4-BE49-F238E27FC236}">
                <a16:creationId xmlns:a16="http://schemas.microsoft.com/office/drawing/2014/main" id="{9F49BDF5-D128-29A1-3FFA-05282FD273F9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141311" y="3829046"/>
            <a:ext cx="2579749" cy="1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BlokTextu 326">
            <a:extLst>
              <a:ext uri="{FF2B5EF4-FFF2-40B4-BE49-F238E27FC236}">
                <a16:creationId xmlns:a16="http://schemas.microsoft.com/office/drawing/2014/main" id="{553A730D-6BC7-D684-77EF-AB2BA6F37D4E}"/>
              </a:ext>
            </a:extLst>
          </p:cNvPr>
          <p:cNvSpPr txBox="1"/>
          <p:nvPr/>
        </p:nvSpPr>
        <p:spPr>
          <a:xfrm>
            <a:off x="2028426" y="3628991"/>
            <a:ext cx="2112885" cy="400110"/>
          </a:xfrm>
          <a:prstGeom prst="rect">
            <a:avLst/>
          </a:prstGeom>
          <a:solidFill>
            <a:srgbClr val="C3112B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 dirty="0">
                <a:solidFill>
                  <a:schemeClr val="bg1"/>
                </a:solidFill>
              </a:rPr>
              <a:t>CVTI SR</a:t>
            </a:r>
            <a:endParaRPr lang="sk-SK" dirty="0">
              <a:solidFill>
                <a:schemeClr val="bg1"/>
              </a:solidFill>
            </a:endParaRPr>
          </a:p>
        </p:txBody>
      </p:sp>
      <p:cxnSp>
        <p:nvCxnSpPr>
          <p:cNvPr id="328" name="Rovná spojovacia šípka 327">
            <a:extLst>
              <a:ext uri="{FF2B5EF4-FFF2-40B4-BE49-F238E27FC236}">
                <a16:creationId xmlns:a16="http://schemas.microsoft.com/office/drawing/2014/main" id="{5AE53D2D-7A39-25B2-52DD-005D2AE33C1A}"/>
              </a:ext>
            </a:extLst>
          </p:cNvPr>
          <p:cNvCxnSpPr>
            <a:cxnSpLocks/>
          </p:cNvCxnSpPr>
          <p:nvPr/>
        </p:nvCxnSpPr>
        <p:spPr>
          <a:xfrm>
            <a:off x="8789516" y="5257827"/>
            <a:ext cx="0" cy="28393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9" name="Rovná spojovacia šípka 328">
            <a:extLst>
              <a:ext uri="{FF2B5EF4-FFF2-40B4-BE49-F238E27FC236}">
                <a16:creationId xmlns:a16="http://schemas.microsoft.com/office/drawing/2014/main" id="{A7068397-212C-1E9F-3C80-A06FDD3B35BC}"/>
              </a:ext>
            </a:extLst>
          </p:cNvPr>
          <p:cNvCxnSpPr>
            <a:cxnSpLocks/>
          </p:cNvCxnSpPr>
          <p:nvPr/>
        </p:nvCxnSpPr>
        <p:spPr>
          <a:xfrm>
            <a:off x="8833945" y="6480338"/>
            <a:ext cx="0" cy="28393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0" name="Rovná spojovacia šípka 329">
            <a:extLst>
              <a:ext uri="{FF2B5EF4-FFF2-40B4-BE49-F238E27FC236}">
                <a16:creationId xmlns:a16="http://schemas.microsoft.com/office/drawing/2014/main" id="{E419BDBF-26A2-ABF2-335F-BFBD382F395C}"/>
              </a:ext>
            </a:extLst>
          </p:cNvPr>
          <p:cNvCxnSpPr>
            <a:cxnSpLocks/>
          </p:cNvCxnSpPr>
          <p:nvPr/>
        </p:nvCxnSpPr>
        <p:spPr>
          <a:xfrm>
            <a:off x="3108740" y="4017751"/>
            <a:ext cx="6976" cy="295284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1" name="BlokTextu 330">
            <a:extLst>
              <a:ext uri="{FF2B5EF4-FFF2-40B4-BE49-F238E27FC236}">
                <a16:creationId xmlns:a16="http://schemas.microsoft.com/office/drawing/2014/main" id="{EE931F71-0880-B4C0-64B3-908D98B4CE7B}"/>
              </a:ext>
            </a:extLst>
          </p:cNvPr>
          <p:cNvSpPr txBox="1"/>
          <p:nvPr/>
        </p:nvSpPr>
        <p:spPr>
          <a:xfrm>
            <a:off x="1860966" y="4351824"/>
            <a:ext cx="2509501" cy="3293209"/>
          </a:xfrm>
          <a:prstGeom prst="rect">
            <a:avLst/>
          </a:prstGeom>
          <a:solidFill>
            <a:srgbClr val="EC2441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Metodická pomoc výkazy V1-V4 a VZ</a:t>
            </a:r>
            <a:r>
              <a:rPr lang="en-US" sz="1600" dirty="0">
                <a:solidFill>
                  <a:schemeClr val="bg1"/>
                </a:solidFill>
              </a:rPr>
              <a:t>AM + </a:t>
            </a:r>
            <a:r>
              <a:rPr lang="en-US" sz="1600" dirty="0" err="1">
                <a:solidFill>
                  <a:schemeClr val="bg1"/>
                </a:solidFill>
              </a:rPr>
              <a:t>pr</a:t>
            </a:r>
            <a:r>
              <a:rPr lang="sk-SK" sz="1600" dirty="0" err="1">
                <a:solidFill>
                  <a:schemeClr val="bg1"/>
                </a:solidFill>
              </a:rPr>
              <a:t>ílohy</a:t>
            </a:r>
            <a:endParaRPr lang="sk-SK" sz="1600" dirty="0">
              <a:solidFill>
                <a:schemeClr val="bg1"/>
              </a:solidFill>
            </a:endParaRP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Spracovanie pre národnú a medzinárodnú štatistiku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Najviac skúseností s dátami o školách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Kontakty:</a:t>
            </a:r>
          </a:p>
          <a:p>
            <a:r>
              <a:rPr lang="sk-SK" sz="1600" dirty="0">
                <a:solidFill>
                  <a:schemeClr val="bg1"/>
                </a:solidFill>
              </a:rPr>
              <a:t>p. Jana </a:t>
            </a:r>
            <a:r>
              <a:rPr lang="sk-SK" sz="1600" dirty="0" err="1">
                <a:solidFill>
                  <a:schemeClr val="bg1"/>
                </a:solidFill>
              </a:rPr>
              <a:t>Čabalová</a:t>
            </a:r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p. Eva Hladíková</a:t>
            </a:r>
          </a:p>
          <a:p>
            <a:r>
              <a:rPr lang="sk-SK" sz="1600" dirty="0">
                <a:solidFill>
                  <a:schemeClr val="bg1"/>
                </a:solidFill>
              </a:rPr>
              <a:t>Ing. Zuzana </a:t>
            </a:r>
            <a:r>
              <a:rPr lang="sk-SK" sz="1600" dirty="0" err="1">
                <a:solidFill>
                  <a:schemeClr val="bg1"/>
                </a:solidFill>
              </a:rPr>
              <a:t>Onderíková</a:t>
            </a:r>
            <a:endParaRPr lang="sk-SK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030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object 2"/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sk-SK" spc="-20" dirty="0"/>
              <a:t>ZBER ÚDAJOV PRE FINANCOVANIE 2025</a:t>
            </a:r>
            <a:endParaRPr dirty="0"/>
          </a:p>
        </p:txBody>
      </p:sp>
      <p:sp>
        <p:nvSpPr>
          <p:cNvPr id="257" name="object 4"/>
          <p:cNvSpPr txBox="1">
            <a:spLocks noGrp="1"/>
          </p:cNvSpPr>
          <p:nvPr>
            <p:ph type="title"/>
          </p:nvPr>
        </p:nvSpPr>
        <p:spPr>
          <a:xfrm>
            <a:off x="1368460" y="1578945"/>
            <a:ext cx="146936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pl-PL" dirty="0"/>
              <a:t>ZBER25 – ČASOVÝ PLÁN PRE ROK 2025</a:t>
            </a:r>
            <a:endParaRPr lang="sk-SK" dirty="0"/>
          </a:p>
        </p:txBody>
      </p:sp>
      <p:sp>
        <p:nvSpPr>
          <p:cNvPr id="258" name="object 5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9" name="object 6"/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482DE2A6-1D22-6FCE-594D-EDCA5C9BA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65345"/>
              </p:ext>
            </p:extLst>
          </p:nvPr>
        </p:nvGraphicFramePr>
        <p:xfrm>
          <a:off x="1368471" y="3351797"/>
          <a:ext cx="18052139" cy="58272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78877">
                  <a:extLst>
                    <a:ext uri="{9D8B030D-6E8A-4147-A177-3AD203B41FA5}">
                      <a16:colId xmlns:a16="http://schemas.microsoft.com/office/drawing/2014/main" val="678467483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569308019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222114916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2348207760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562870932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258275670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3576415106"/>
                    </a:ext>
                  </a:extLst>
                </a:gridCol>
              </a:tblGrid>
              <a:tr h="668026">
                <a:tc>
                  <a:txBody>
                    <a:bodyPr/>
                    <a:lstStyle/>
                    <a:p>
                      <a:r>
                        <a:rPr lang="sk-SK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95339"/>
                  </a:ext>
                </a:extLst>
              </a:tr>
              <a:tr h="1264798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57469"/>
                  </a:ext>
                </a:extLst>
              </a:tr>
              <a:tr h="2314154">
                <a:tc>
                  <a:txBody>
                    <a:bodyPr/>
                    <a:lstStyle/>
                    <a:p>
                      <a:r>
                        <a:rPr lang="sk-SK" dirty="0"/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28.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0536"/>
                  </a:ext>
                </a:extLst>
              </a:tr>
              <a:tr h="1580313">
                <a:tc>
                  <a:txBody>
                    <a:bodyPr/>
                    <a:lstStyle/>
                    <a:p>
                      <a:r>
                        <a:rPr lang="sk-SK" dirty="0"/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sk-SK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sk-SK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715550"/>
                  </a:ext>
                </a:extLst>
              </a:tr>
            </a:tbl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E8E19F54-DFEF-A575-06EA-7E340177ACCA}"/>
              </a:ext>
            </a:extLst>
          </p:cNvPr>
          <p:cNvSpPr txBox="1"/>
          <p:nvPr/>
        </p:nvSpPr>
        <p:spPr>
          <a:xfrm>
            <a:off x="1368460" y="4450327"/>
            <a:ext cx="1805213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sk-SK" sz="2500" dirty="0" err="1"/>
              <a:t>ŠaŠZ</a:t>
            </a:r>
            <a:r>
              <a:rPr lang="sk-SK" sz="2500" dirty="0"/>
              <a:t> zasielanie údajov                                                                                       		              			        </a:t>
            </a:r>
            <a:r>
              <a:rPr lang="sk-SK" sz="2500" dirty="0" err="1"/>
              <a:t>ŠaŠZ</a:t>
            </a:r>
            <a:r>
              <a:rPr lang="sk-SK" sz="2500" dirty="0"/>
              <a:t> zasielanie údajov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37F3399-C78E-C98B-582A-DCABC11CDDE7}"/>
              </a:ext>
            </a:extLst>
          </p:cNvPr>
          <p:cNvSpPr txBox="1"/>
          <p:nvPr/>
        </p:nvSpPr>
        <p:spPr>
          <a:xfrm>
            <a:off x="1368470" y="5788388"/>
            <a:ext cx="1805213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sk-SK" sz="2500" dirty="0" err="1"/>
              <a:t>ŠaŠZ</a:t>
            </a:r>
            <a:r>
              <a:rPr lang="sk-SK" sz="2500" dirty="0"/>
              <a:t> zasielanie údajov                                                                                       		              			        </a:t>
            </a:r>
            <a:r>
              <a:rPr lang="sk-SK" sz="2500" dirty="0" err="1"/>
              <a:t>ŠaŠZ</a:t>
            </a:r>
            <a:r>
              <a:rPr lang="sk-SK" sz="2500" dirty="0"/>
              <a:t> odosielanie údajov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C1BBD11-C1C4-6D39-DFC8-BF1CA7D360FF}"/>
              </a:ext>
            </a:extLst>
          </p:cNvPr>
          <p:cNvSpPr txBox="1"/>
          <p:nvPr/>
        </p:nvSpPr>
        <p:spPr>
          <a:xfrm>
            <a:off x="1368467" y="6265442"/>
            <a:ext cx="18052137" cy="4770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Zriaďovateľ / obec konsolidácia, kontrola údajov, opravy, schvaľovanie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F6B6A984-69B9-ECF9-3092-516097C14073}"/>
              </a:ext>
            </a:extLst>
          </p:cNvPr>
          <p:cNvSpPr txBox="1"/>
          <p:nvPr/>
        </p:nvSpPr>
        <p:spPr>
          <a:xfrm>
            <a:off x="1368460" y="6742496"/>
            <a:ext cx="18052137" cy="477054"/>
          </a:xfrm>
          <a:prstGeom prst="rect">
            <a:avLst/>
          </a:prstGeom>
          <a:solidFill>
            <a:srgbClr val="FFD505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RUŠS konsolidácia, kontrola údajov, opravy, schvaľovanie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7003001C-EC43-3EF7-7E56-BB6FB8A38FA2}"/>
              </a:ext>
            </a:extLst>
          </p:cNvPr>
          <p:cNvSpPr txBox="1"/>
          <p:nvPr/>
        </p:nvSpPr>
        <p:spPr>
          <a:xfrm>
            <a:off x="1368460" y="8167544"/>
            <a:ext cx="18052137" cy="477054"/>
          </a:xfrm>
          <a:prstGeom prst="rect">
            <a:avLst/>
          </a:prstGeom>
          <a:solidFill>
            <a:srgbClr val="FFD505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RUŠS konsolidácia, kontrola údajov, opravy, schvaľovanie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C5D6FF4D-0231-DB14-85F8-2AF14177FA95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3" name="object 2">
              <a:extLst>
                <a:ext uri="{FF2B5EF4-FFF2-40B4-BE49-F238E27FC236}">
                  <a16:creationId xmlns:a16="http://schemas.microsoft.com/office/drawing/2014/main" id="{493F989E-62C3-7629-52DD-F7D1B3F252A1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593506DD-FE80-5BD6-FAFA-027554C7C36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12DF027A-844A-72F4-0DBF-FE64C310353C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C8D68690-1581-50D5-017A-69CB5A66F351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181F4712-5BC1-BFA1-0C2B-27B524F8D06F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FA2B207-E5B6-14DE-3847-939F7C0AC506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Shape">
                <a:extLst>
                  <a:ext uri="{FF2B5EF4-FFF2-40B4-BE49-F238E27FC236}">
                    <a16:creationId xmlns:a16="http://schemas.microsoft.com/office/drawing/2014/main" id="{367AE544-D4BB-5D92-E4E4-AC03FFC0E4B0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03047779-91E6-6442-54F7-85F2EBDF5148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5BB55A13-5CED-C1FD-9D75-D014902C9A73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34598054-CB59-DDE8-CEC1-F4D86E71226F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94479B4C-FCA3-29F8-DF4C-997712E7D7AB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Rectangle">
                <a:extLst>
                  <a:ext uri="{FF2B5EF4-FFF2-40B4-BE49-F238E27FC236}">
                    <a16:creationId xmlns:a16="http://schemas.microsoft.com/office/drawing/2014/main" id="{2E12D828-D61C-6DFE-4BA2-B480E3B2B4D1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0CF5893-C5AC-4FC8-C42A-8D9F39E6E6F2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9CCF2351-D561-E2DA-8B67-6CF39FE899CD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A11CC26-24EF-1B22-D17D-9C3B35E0A6E0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B48A9AB2-0723-075A-ACD2-454D2D016772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7C3491DE-D481-E9E8-065D-90B90CD4BFA8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AC868EC0-1C62-BA46-F0F9-875B5B25BE8B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CF223D4D-EA7B-9499-9A6F-94C5080D2321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D2731F27-3AA2-7994-F855-BD7C6DA70A80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D50E4489-5B9B-2BB3-23BA-F1BF1D1DEEA3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D0C31EB8-98BE-0328-CF17-5C136679F520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F4D03AE3-44D3-5B5C-20CF-121A389FAC21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0C24BAB3-55C9-9A98-7943-0305293DDF33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40D736EB-7477-B722-F408-058057FB6A1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Shape">
                <a:extLst>
                  <a:ext uri="{FF2B5EF4-FFF2-40B4-BE49-F238E27FC236}">
                    <a16:creationId xmlns:a16="http://schemas.microsoft.com/office/drawing/2014/main" id="{2AE6336B-55F2-5D2B-FF81-8D79CE39399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B9B79CD3-A523-F45F-3783-3B2C69BF2D02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86A5677B-A358-D810-60AE-CDB83ED12FF6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DDB13F0B-9179-979D-DE74-887ACE7C1886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C63F64BC-F99B-EDC8-9A35-1C10697BCA99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Rectangle">
                <a:extLst>
                  <a:ext uri="{FF2B5EF4-FFF2-40B4-BE49-F238E27FC236}">
                    <a16:creationId xmlns:a16="http://schemas.microsoft.com/office/drawing/2014/main" id="{BC537743-17BD-E823-1132-BEF5432431CB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A9103F22-D670-4803-7067-B8B385929B28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7" name="Shape">
                <a:extLst>
                  <a:ext uri="{FF2B5EF4-FFF2-40B4-BE49-F238E27FC236}">
                    <a16:creationId xmlns:a16="http://schemas.microsoft.com/office/drawing/2014/main" id="{762FACCB-B41D-01FB-9519-9DDF300740E8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8" name="Shape">
                <a:extLst>
                  <a:ext uri="{FF2B5EF4-FFF2-40B4-BE49-F238E27FC236}">
                    <a16:creationId xmlns:a16="http://schemas.microsoft.com/office/drawing/2014/main" id="{0612A3AD-A885-5C81-18B0-D60A97C8624F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9" name="Shape">
                <a:extLst>
                  <a:ext uri="{FF2B5EF4-FFF2-40B4-BE49-F238E27FC236}">
                    <a16:creationId xmlns:a16="http://schemas.microsoft.com/office/drawing/2014/main" id="{81BE472B-5265-E69B-5485-06EA013BC8CC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0" name="Shape">
                <a:extLst>
                  <a:ext uri="{FF2B5EF4-FFF2-40B4-BE49-F238E27FC236}">
                    <a16:creationId xmlns:a16="http://schemas.microsoft.com/office/drawing/2014/main" id="{7C09008E-5C20-DE42-0F04-B79094D65999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1" name="Shape">
                <a:extLst>
                  <a:ext uri="{FF2B5EF4-FFF2-40B4-BE49-F238E27FC236}">
                    <a16:creationId xmlns:a16="http://schemas.microsoft.com/office/drawing/2014/main" id="{AF81F8D7-D7F8-1551-7F84-3C811F3AF150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4" name="object 3">
              <a:extLst>
                <a:ext uri="{FF2B5EF4-FFF2-40B4-BE49-F238E27FC236}">
                  <a16:creationId xmlns:a16="http://schemas.microsoft.com/office/drawing/2014/main" id="{BD19F0F0-869A-B413-597B-2515429FAFD3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5C1C4FC8-D3EF-D378-71EB-627424341CB8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D9429E20-2B47-4E00-0D73-30DE68264616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Rectangle">
                <a:extLst>
                  <a:ext uri="{FF2B5EF4-FFF2-40B4-BE49-F238E27FC236}">
                    <a16:creationId xmlns:a16="http://schemas.microsoft.com/office/drawing/2014/main" id="{5BCDD889-5EF1-B4D1-2F69-6EE532EF8DCA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Shape">
                <a:extLst>
                  <a:ext uri="{FF2B5EF4-FFF2-40B4-BE49-F238E27FC236}">
                    <a16:creationId xmlns:a16="http://schemas.microsoft.com/office/drawing/2014/main" id="{F394EA05-A569-650E-A4AD-538F947CDD9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C224034A-52A2-87CC-4FED-E21DEB06C124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D29E5E95-FEDA-3456-8140-82971E3D9BC9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3B867A5-4EDF-CF05-5B0F-43C4B83527B3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Rectangle">
                <a:extLst>
                  <a:ext uri="{FF2B5EF4-FFF2-40B4-BE49-F238E27FC236}">
                    <a16:creationId xmlns:a16="http://schemas.microsoft.com/office/drawing/2014/main" id="{E1DCE43E-6904-508E-16F4-DB2BC785893C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Rectangle">
                <a:extLst>
                  <a:ext uri="{FF2B5EF4-FFF2-40B4-BE49-F238E27FC236}">
                    <a16:creationId xmlns:a16="http://schemas.microsoft.com/office/drawing/2014/main" id="{94A39706-5162-9555-C6C3-DB394DAF0BF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2EDEA40A-3ECC-96A1-526B-086650D0F449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8E28F72-2D7A-A6DD-9D36-6330BDD8C609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DF92EC20-1564-9759-FC96-155A6B50ED7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A8CF490C-1A64-81FC-5ABB-9C4ABEA16C7C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2ED412E6-3859-FA2B-1355-8A1C105D10C5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62CEF106-C3F5-B05B-44BB-8D0279F83188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5" name="Shape">
                <a:extLst>
                  <a:ext uri="{FF2B5EF4-FFF2-40B4-BE49-F238E27FC236}">
                    <a16:creationId xmlns:a16="http://schemas.microsoft.com/office/drawing/2014/main" id="{DC37E90E-6B31-B136-7BFE-2FE29E023833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6" name="Shape">
                <a:extLst>
                  <a:ext uri="{FF2B5EF4-FFF2-40B4-BE49-F238E27FC236}">
                    <a16:creationId xmlns:a16="http://schemas.microsoft.com/office/drawing/2014/main" id="{447D80E2-94F0-81DB-CA0A-1CAD7301064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4416A3BD-CC5A-F52F-3714-85A3F03E7898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8" name="Shape">
                <a:extLst>
                  <a:ext uri="{FF2B5EF4-FFF2-40B4-BE49-F238E27FC236}">
                    <a16:creationId xmlns:a16="http://schemas.microsoft.com/office/drawing/2014/main" id="{C7033D7C-F313-EC07-0C65-0A5EDC2E0A2E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Rectangle">
                <a:extLst>
                  <a:ext uri="{FF2B5EF4-FFF2-40B4-BE49-F238E27FC236}">
                    <a16:creationId xmlns:a16="http://schemas.microsoft.com/office/drawing/2014/main" id="{A0D30CCD-5275-F280-7C92-FEBC93AAA1C2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Rectangle">
                <a:extLst>
                  <a:ext uri="{FF2B5EF4-FFF2-40B4-BE49-F238E27FC236}">
                    <a16:creationId xmlns:a16="http://schemas.microsoft.com/office/drawing/2014/main" id="{BD1A2158-9E7E-0DA0-7326-1A7D9D63FD9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E0197E63-B93C-EFA6-EB2A-3DD078EB6A76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716FA1E0-5780-4BF6-9169-6AB60B8EDB7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7F13CD09-45B1-2F16-6987-719C9A1AEB9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525EA83B-F1FB-B819-B483-C6C9F06D3455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5C1F129-F45E-6CD9-B598-C898FB53ABBC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5" name="object 4">
              <a:extLst>
                <a:ext uri="{FF2B5EF4-FFF2-40B4-BE49-F238E27FC236}">
                  <a16:creationId xmlns:a16="http://schemas.microsoft.com/office/drawing/2014/main" id="{B3BF9497-EC61-65C7-396E-DEDD01C00801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60" name="object 5">
                <a:extLst>
                  <a:ext uri="{FF2B5EF4-FFF2-40B4-BE49-F238E27FC236}">
                    <a16:creationId xmlns:a16="http://schemas.microsoft.com/office/drawing/2014/main" id="{8A42AAF4-B4DF-83EE-3205-C44D8B6D80B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object 6">
                <a:extLst>
                  <a:ext uri="{FF2B5EF4-FFF2-40B4-BE49-F238E27FC236}">
                    <a16:creationId xmlns:a16="http://schemas.microsoft.com/office/drawing/2014/main" id="{32F12397-993F-44A2-DB75-E556999A4BE6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object 7">
                <a:extLst>
                  <a:ext uri="{FF2B5EF4-FFF2-40B4-BE49-F238E27FC236}">
                    <a16:creationId xmlns:a16="http://schemas.microsoft.com/office/drawing/2014/main" id="{7DB9F0C6-5423-5F59-32CC-24CF527D7FF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6" name="object 8">
              <a:extLst>
                <a:ext uri="{FF2B5EF4-FFF2-40B4-BE49-F238E27FC236}">
                  <a16:creationId xmlns:a16="http://schemas.microsoft.com/office/drawing/2014/main" id="{FA9C51F8-05B3-9A1D-639E-31EF25CDBF3E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4" name="object 9">
                <a:extLst>
                  <a:ext uri="{FF2B5EF4-FFF2-40B4-BE49-F238E27FC236}">
                    <a16:creationId xmlns:a16="http://schemas.microsoft.com/office/drawing/2014/main" id="{96DF6CD0-0A27-960B-4051-33DE806EE3BE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5" name="object 10">
                <a:extLst>
                  <a:ext uri="{FF2B5EF4-FFF2-40B4-BE49-F238E27FC236}">
                    <a16:creationId xmlns:a16="http://schemas.microsoft.com/office/drawing/2014/main" id="{8B5478F9-9E2F-1EC5-3125-00C44466C7E9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6" name="object 11">
                <a:extLst>
                  <a:ext uri="{FF2B5EF4-FFF2-40B4-BE49-F238E27FC236}">
                    <a16:creationId xmlns:a16="http://schemas.microsoft.com/office/drawing/2014/main" id="{26C3921D-DD3C-D450-51D8-073745755469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7" name="Shape">
                  <a:extLst>
                    <a:ext uri="{FF2B5EF4-FFF2-40B4-BE49-F238E27FC236}">
                      <a16:creationId xmlns:a16="http://schemas.microsoft.com/office/drawing/2014/main" id="{1CB2DB3F-5737-C798-AE3D-9C34357EA590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8" name="Shape">
                  <a:extLst>
                    <a:ext uri="{FF2B5EF4-FFF2-40B4-BE49-F238E27FC236}">
                      <a16:creationId xmlns:a16="http://schemas.microsoft.com/office/drawing/2014/main" id="{5AA332A1-2B77-3D98-A5F8-B9F6D4340049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9" name="Shape">
                  <a:extLst>
                    <a:ext uri="{FF2B5EF4-FFF2-40B4-BE49-F238E27FC236}">
                      <a16:creationId xmlns:a16="http://schemas.microsoft.com/office/drawing/2014/main" id="{01FC34D7-8DDA-732D-AE0C-D5D3AAA7C4CF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7" name="object 12">
              <a:extLst>
                <a:ext uri="{FF2B5EF4-FFF2-40B4-BE49-F238E27FC236}">
                  <a16:creationId xmlns:a16="http://schemas.microsoft.com/office/drawing/2014/main" id="{08825C9E-9D81-1BF8-E0B2-A118BD114A49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7CA0043A-BF0B-DC97-6EE9-D70CC91305AC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9FDC334B-6596-BEAC-CE07-DD09CF927DB7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35BDD921-AE12-8E73-68B0-6ED975F6DC2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C521D6EB-D966-B3C1-57C8-D3CA1FF94446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68C79974-0E87-9FBB-1F9E-E36CA210E109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7883A5C-05F9-4E56-8C83-8CAFAB3E09AD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FE7CCAC3-48DA-6847-4D91-DA9157CC988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A74670C4-3595-F881-0E1D-EEFF8EC42049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265D9452-3F67-1809-C06B-F8FA80878F2E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73B7E03B-D7FA-CF9F-3B06-1CE98B3279AC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9989B6C3-2351-1D72-AF26-C1E14256434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879E9EAB-E503-0619-A00C-B9B31888375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FB008879-8B09-BED2-223A-900E27175554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B370EE1A-6347-B84B-DEC4-EAE9471F5DCB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01C017C-CFA3-75B1-399D-07BA0653E546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7396D882-0A4D-08FE-06CE-C29B1F07C156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0831B329-0D06-93BF-ED3A-3C1F3D49F946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FD41C9CC-4D3C-4B69-9CD8-978E1861AEEB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621A420B-EB1D-6830-5669-8722B7D895CB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30AABA66-6FA2-1A56-D69A-C7361125A8A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788346F2-7DAA-A517-C7A5-7B91C44F83B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DB70928F-04D6-34AC-7585-7A7677863057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62F0F00-7C72-F8E3-3EDD-8F267ACFF6A5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24DAA7CD-15AB-C9AF-3F9D-9EEF2B9B617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C0B62816-FA54-92C0-2D00-7BC6ACE3626A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3C826E83-8156-C997-BC95-B93B227F4EEF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27C351BF-CC41-C837-C651-88A89693B67E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EE5E608E-9954-511F-C2E3-B48B40E0F64C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438E560-406C-C656-ABA5-CCC0D3E81E91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4261484F-0FB1-312D-3627-8020AB7C1E93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405168C4-3ECC-F099-F9C0-4E50382E9F37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A0B325D4-4156-D51B-90EB-7D4D60B53A7E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4279A5F-7010-FAD1-7011-9077D6A6DC57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1" name="Shape">
                <a:extLst>
                  <a:ext uri="{FF2B5EF4-FFF2-40B4-BE49-F238E27FC236}">
                    <a16:creationId xmlns:a16="http://schemas.microsoft.com/office/drawing/2014/main" id="{1434CB59-A928-E6DD-6828-24C335A49D9C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2" name="Shape">
                <a:extLst>
                  <a:ext uri="{FF2B5EF4-FFF2-40B4-BE49-F238E27FC236}">
                    <a16:creationId xmlns:a16="http://schemas.microsoft.com/office/drawing/2014/main" id="{BBB79497-BB08-7A7B-A872-5B89FE8EEE4B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3" name="Shape">
                <a:extLst>
                  <a:ext uri="{FF2B5EF4-FFF2-40B4-BE49-F238E27FC236}">
                    <a16:creationId xmlns:a16="http://schemas.microsoft.com/office/drawing/2014/main" id="{99902CE7-73A1-B7A5-5AAF-54A5F6EFAAD9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/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FINANCOVANIE Z </a:t>
            </a:r>
            <a:r>
              <a:rPr lang="sk-SK" dirty="0" smtClean="0"/>
              <a:t>PODIELOVÝCH </a:t>
            </a:r>
            <a:r>
              <a:rPr lang="sk-SK" dirty="0"/>
              <a:t>DANÍ (V40) </a:t>
            </a:r>
          </a:p>
        </p:txBody>
      </p:sp>
      <p:sp>
        <p:nvSpPr>
          <p:cNvPr id="276" name="object 6"/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E72F8FF-4749-CAA5-8C99-66AD4841B56A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71CE8A0E-BABB-3253-712E-C9674D0B579A}"/>
              </a:ext>
            </a:extLst>
          </p:cNvPr>
          <p:cNvSpPr txBox="1"/>
          <p:nvPr/>
        </p:nvSpPr>
        <p:spPr>
          <a:xfrm>
            <a:off x="1149567" y="3329672"/>
            <a:ext cx="10053636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2800" dirty="0">
                <a:solidFill>
                  <a:srgbClr val="C00000"/>
                </a:solidFill>
                <a:latin typeface="Avant Garde Gothic Itc T OT Book"/>
              </a:rPr>
              <a:t>Žiadne zmeny v zadávaných údajoch oproti roku 2024 </a:t>
            </a:r>
            <a:r>
              <a:rPr lang="sk-SK" sz="2800" dirty="0">
                <a:solidFill>
                  <a:srgbClr val="C00000"/>
                </a:solidFill>
                <a:latin typeface="Avant Garde Gothic Itc T OT Book"/>
                <a:sym typeface="Wingdings" panose="05000000000000000000" pitchFamily="2" charset="2"/>
              </a:rPr>
              <a:t></a:t>
            </a:r>
            <a:endParaRPr lang="en-US" sz="2800" dirty="0">
              <a:solidFill>
                <a:srgbClr val="C00000"/>
              </a:solidFill>
              <a:latin typeface="Avant Garde Gothic Itc T OT Book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EB2D1BE-9D48-FD29-43C6-ADD92BE6C29B}"/>
              </a:ext>
            </a:extLst>
          </p:cNvPr>
          <p:cNvSpPr txBox="1"/>
          <p:nvPr/>
        </p:nvSpPr>
        <p:spPr>
          <a:xfrm>
            <a:off x="1149567" y="5325064"/>
            <a:ext cx="16214508" cy="47089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KDE </a:t>
            </a:r>
            <a:r>
              <a:rPr lang="sk-SK" sz="3500" dirty="0" smtClean="0">
                <a:solidFill>
                  <a:srgbClr val="2B64AD"/>
                </a:solidFill>
                <a:latin typeface="Avant Garde Gothic Itc T OT Book"/>
              </a:rPr>
              <a:t>boli ČASTÉ 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CHYBY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Potenciálni stravníci – výkaz vypĺňajú všetky stredné školy súkromných a cirkevných zriaďovateľov. Zarátavajú sa žiaci, ktorí </a:t>
            </a:r>
            <a:r>
              <a:rPr lang="sk-SK" sz="3000" u="sng" dirty="0">
                <a:solidFill>
                  <a:srgbClr val="2B64AD"/>
                </a:solidFill>
                <a:latin typeface="Avant Garde Gothic Itc T OT Book"/>
              </a:rPr>
              <a:t>1.1.2025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nemali 15 rokov (väčšina prvákov).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Potenciálni stravníci – školy vypĺňajú údaj, aj ak nemajú vlastnú školskú jedáleň (alebo iba výdajnú školskú jedáleň) a v obci sídla </a:t>
            </a:r>
            <a:r>
              <a:rPr lang="sk-SK" sz="3000" u="sng" dirty="0">
                <a:solidFill>
                  <a:srgbClr val="2B64AD"/>
                </a:solidFill>
                <a:latin typeface="Avant Garde Gothic Itc T OT Book"/>
              </a:rPr>
              <a:t>kmeňovej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školy sa nachádza zariadenie školského stravovania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ZUŠ – nevyplnili údaj „z toho do 25 rokov“.</a:t>
            </a:r>
            <a:endParaRPr lang="en-US" sz="3000" dirty="0">
              <a:solidFill>
                <a:srgbClr val="2B64AD"/>
              </a:solidFill>
              <a:latin typeface="Avant Garde Gothic Itc T OT Book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37ABC35-BB11-0355-8049-2F3EE2979AE8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B6414365-9DE9-41DC-910A-E1D5DF16FBED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91C23CD5-6373-A129-8ED8-CBE5EAC6F956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A1AD739-6C72-ED6A-AA92-A4B8EB989AF9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1871AB4E-6A7F-2FBA-A14A-8BBB3835250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B538F6CA-18A9-31F4-458C-6663CE7D1B38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E4BCAE9-6958-3E8F-F184-8E01ECEC4AFB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2869672-6E32-E6DA-E41F-549FA4DD388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044CCBA-DEBE-FF55-1C88-41E8E5C1F0F0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B3B3956-E556-A951-6C57-1AB6973CE2FD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CC3C1F30-373D-8347-D89E-D24541E09DBB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19FF66D2-1881-142F-6F83-0EB18F732F4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F96523BF-9B11-548F-364D-51F949587E57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1AA22A6-CC1B-48AB-FB9A-71DF02477F2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DD6E2490-B2E5-D19D-4F39-56F640097FB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1A4F6B4A-F03B-3D16-3C79-B8AB8014BD0F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7C072AA0-DC0E-F778-98E9-5E13FA3D0C64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53641FB7-9FCA-15FB-BFE8-25760922476B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7AA9A8F7-709B-2D06-9C25-8CF569265C29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B9C20E6-070D-3398-80AC-096864327FE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E541385-8FD3-8B24-0138-A7FE8A0EC5D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ED57CE2D-230F-9EB6-D4D3-863728633972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50FAD6ED-866F-AA77-FCC4-246E8D1258C5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1DFE487E-2A93-DFD6-BD7E-4B2F80669467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4804E2DD-ADA4-F15E-F827-A10266D9EE88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0F61C7E3-DCD5-2BF0-FEE0-3ECA2E9D47BD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95CE351-E6FE-EE0B-B3B5-C85EFCC434C8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0E596762-92C2-2479-AB77-DA48DAF369EA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B54CC40-B95F-8963-0511-6B6B84B50577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D18D6D2-8DB3-B164-1B4A-2D44E41FEEC1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9B177ECA-3EDE-1043-3CE8-2D8BF4003890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A39294AC-E14D-1956-9BEB-1255F0F3A854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A40D9677-5EC3-2D7A-2986-14926C858836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F203BC4-7FD7-33D7-95B4-AAFA96D81190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57DF869F-862B-FC24-C0D0-1B12245C07FE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C34D1EAC-8CD7-DC58-0D43-B444AB9FE34B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FDDE8588-13B2-E8F4-19A5-245113A5B2C4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EE803C82-C4A0-6DFE-D217-878CC6B4375E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8846D8A6-179F-2286-EAA7-59FAA9985B7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A6F495EF-0B4E-9ACC-A6F5-39A179031A09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E29BC8D5-66EB-8C45-F3E1-9370A192A9C4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665C80A-E6C4-E42E-97C8-2FA742D69EC6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CA506043-6D97-6620-E541-124B65939E74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CA28CAC4-8BFD-BD23-13D2-794F2FA70E2C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590CC395-1FE2-BC34-4A32-DC69B506827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50EC95E3-473A-ADCF-379C-60AA472D9DB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7386DC0F-E9B0-179E-2CFD-15CDF891118F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789A519E-EF0E-7B84-FDB3-946A1225B23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72BE8D42-C474-5646-46AB-848EB2586F70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9BAC60B6-5CC1-35D4-87EE-BC7E7207BD28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19937652-98AA-F015-A39A-F8734B48D70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E2966497-6D2D-B137-8FF0-EB2800945B48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D52712E8-8ACA-3925-313B-FE43C8F7CBDE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07560833-6979-1826-89FC-EC5BEB070E53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5A43CB24-2E84-6F61-7C96-E02B259301B5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CEF290A4-D207-DFB0-0C62-1F3A25F80CBE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086B4026-DD53-3858-5DC1-410B3392E7BB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BEC4BA5D-E240-A824-4DBC-4BFEB372A5F7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BDF04639-FCAB-4AFF-BEB2-2BE2BD489AE4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22FC634B-E2E5-0AE3-67AC-5303532CD02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342A6D39-56FE-8BA0-7988-A8CA77BA4DAD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7C16C8B4-8DFD-DAAA-F770-34AD122EC880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1CDF0F3-2DD2-9BFA-B00A-7E86C474BA5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47C57655-E82B-5859-772A-F5455EBF3524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2D118171-D104-8286-4D5A-78D266D5DEF6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BC23765D-B6C8-6BCC-2405-611B142CDD0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9DE2C48B-4615-B406-1907-FFC4164070F8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349C2CBC-25B6-CFDE-0F9E-2320CA90DA82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0DC0940B-396C-1511-7068-8FBA2117F166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B58D8AB1-5B7D-1164-1A66-EE5BCB90138A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0727D6BD-B67F-451F-95CD-CA2FA347CF91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A799195-D64A-98B3-7227-03FB061BEAF0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70CAA7C1-7BB2-E153-624F-911F3CA670FD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65BD3A1F-DBDE-5E6C-9B38-43859E05604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6A143AF1-C5FD-6E17-D555-F4D247D6978D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4FC368EF-AA26-66CD-7577-A36B53C6ABB0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056941E3-5C11-81FD-9B02-79032FC44071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DC69C16B-5CB2-A68D-49F6-7E1F45D06D1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E081FC9A-0022-E378-E833-9315B7A857E0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1AEA68F-5C48-D247-B98D-108AB356DC88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4EE80BC5-6D4B-2089-0888-B289FACBBF76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24BF7227-EA24-5C26-4D56-81A65BEB9BB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B2C71141-4439-BD86-CDF8-41C74ADF2DA0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BEE8E118-F542-0F1E-B69B-2511DE2A77BA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483C80CE-2C34-BC27-1D1C-820D0D2FD533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4A722D03-50D4-5DE0-2BA5-300390A476DB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BBFD1293-83B8-9013-C071-834685DAAD87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D93D97A7-324F-9ADD-0A5F-0A03907B07BC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0FCFBEAF-D4D0-0DE5-8BDF-AD803C606F41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E7187B2B-0546-55E1-B1DB-2BD855B9ABD6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1F3D8943-9A0F-2FC1-4C8E-59C469E820EE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A6D10F32-C4E4-272A-7BE4-FA2969C30C05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38111235-1847-860D-4B01-8DD6D59B6570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22EF9FF8-2955-4123-B0B6-8050FC1C0ED8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AFB494B-B532-654D-06A7-80D5E09F5490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D7A2AF64-0063-9308-8F47-362166425D75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BA6AC2CF-42D3-7ED7-1175-61A0CA384D90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59479C7F-E808-9166-3CC0-96228CE311E6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DD972229-88B9-9057-AA89-9EBFE5C7D751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38ACCCB7-6DF3-E9F8-2089-3618EBBB5BC5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6EB71814-1D81-0D27-5E72-9B52C30E960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032369A0-CF14-2E11-F631-4E5EC0F7559E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D1D754B-34E0-58E2-416B-D3F00068CCE1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E3EC7E68-1D08-9AED-CC4D-0BABEE7514C2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DA76D888-3D28-94A3-55D0-BA0E21596B91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931414F3-B3E3-54AB-CB1D-5E13B6E7F506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C4D8937C-EBB5-0093-EEF9-E6E2484C4E15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D8419301-E4DD-131D-2A1F-143731E2060D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3020F19-EB23-B022-490D-5D7E1DC4E16D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5F4B264F-3B24-66A0-7AEB-B1632543DE31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E21C471B-0A6F-A1EE-0A45-6E66C190A5FF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FD24E908-6AAA-A765-DC86-8175DE4ED075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34A4EC75-5D7C-EC09-F3ED-4A7462492798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B6B97-C08C-2AB6-4D61-D283DD2AB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7F06ED33-21DC-B408-D269-34B472E0C7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82D4386-E35A-E9C6-4D33-614D2F4BF364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F37B8304-D154-E870-38F0-8F0A30CC3831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F661CE3-B99B-DEA1-AD38-A3DCCDFCC458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2C8D0CC-5A60-19A2-7852-D6EF5C6B7FBA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AB7F8E25-0684-19C2-DCC4-E3DB4A5537A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BD493150-FAF8-748E-0478-3087F6E9390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BCABD828-070D-F379-0399-EC125B7F20F8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B9633F71-4662-5D82-A5C7-ABA36C78ED4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F3EF42D0-D589-10E5-CAD1-FDFD65564886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89F40E3D-37B1-3F03-E1BE-95B1699F2742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4A423B33-3965-4883-3E20-82C9EB817DA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0AAF11FA-1CF7-40BF-7DAB-BDC4EA31F985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44F270BF-0E2A-34E7-1A80-E898779FDEB7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F9223115-5F47-DBFB-F9C5-80B533C98D35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7D67B434-23F6-4A27-C1F8-688D5D1DFCE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49FE9031-9F3D-F983-6670-D768385406C8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AEA14117-37CC-F14E-BB09-E9DF84FB2E4F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298ABD91-4E08-FE49-C122-4AD86C2DF47B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AA12843-8653-DB0F-914D-8EA481F93962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EF6C6E7C-42B1-143C-46C4-13947D19E13D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C3F7E887-9652-87BD-4147-651BCB6B3865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1A34601A-F2DC-8BF0-2E68-20C497CB5B74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2DFCB142-33EE-9FD4-CDC0-00A8EC56092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99B4551-480A-3008-F389-CDEC3799E68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EBD4B66-B47B-E3E5-6097-F481A6C954CF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2F4E92A8-3DFD-9D8F-AC2A-709CFEC2F399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DD6DF0FD-2FC3-DC76-14E4-64DB6C43CEBD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47D561FB-ED85-0AA3-EC91-CA3EAD4D9750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2E62FB62-76F1-7CFE-FB84-CD0AF67D280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B1E8E66-083E-BB27-F3DC-DAA3B705425A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6F2FF801-DD77-F637-938F-FE502239FE54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E5F4BC44-24A5-C9D6-C18C-C2CC6245A1B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913ABD0A-84A1-C9CC-FFC0-4A1800E6384D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39D1E9D-073C-62C3-9FDC-5C6AAD8F80C7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1584A40A-249C-B739-0D82-6010D905B60B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6534E5A1-F8AC-D939-66C1-63CEBF73F8A2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AC59B90C-04E9-503E-BA79-3B2E6B6F1492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B8CD1D87-1FA0-EF8D-BB25-9A9DCF4FCDA2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68B3586A-1094-BC54-1FB9-7DBCE44BEEE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C31E53A6-A939-D718-2492-9B5C6866A888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F02ADC7-A337-8ED0-AB48-34DBA0167822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3EAE1768-30B6-5841-5FD1-A71354CA97EA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4382186D-578D-417F-1B09-70282CAE81C5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A985FDC3-14E7-E8E8-559D-A87BAFB4E90B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B4F07337-7B01-62CB-4396-59770D470D1D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4C43FED1-E421-B8D2-724D-1A0DF416600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522E2952-0F43-38D6-F2B9-378F07A3F64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41294B7-A57F-BF5F-27C0-9B09DE02C6F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AC8F87CC-DB2E-01D3-FF20-78C7964B57E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9A2E3875-F91E-4DC8-3993-444B5C126BBA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6252DA7A-D60F-8C51-B14A-FEB5844920C5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63CEFC2F-B127-9173-7245-8B537E116CFC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48C95427-7AE0-BF77-2EA1-8F48828B161C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8BE7B79-44E4-0739-F3D9-645E5743A5F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0D57442E-4801-62D7-3286-EDBC9D7561B5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6B5E7A71-CC87-B40F-B1E0-29E85D51DC5A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C9F97606-3AAA-301C-9337-29CEE3B74697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FB80D66E-D62E-A729-3920-AEABEC004FEA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5B8E1BD5-DDE3-1C06-83DD-EBDAD4A46D67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F31CE9DD-91EC-CFC1-A341-75B6F479D2F2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0E9B255B-F542-4DF9-775B-5BF75C50BE99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6E442D0-381B-173A-4768-E3CB0E81EF48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1E06AA8A-8C4A-3027-6C14-BA04794C7BF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BF03D89-7208-5F5D-C07C-8AD026C9C2AA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44841A9F-6107-46B0-9273-D195ED0058F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31705E8F-9084-F561-19EC-C9BAF49C8E0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713C36AD-0367-71F6-0755-863CD85588F9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A9D425FF-0C7D-B60E-3B1B-B1CE7298B9F3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6725D8D4-645E-402B-D1FF-B4F86446DFA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52E14D3E-EEAA-6696-B32B-23471550F3C7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63A0C9DF-ACE8-3758-D1AA-4CBD398F267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3748B18-4F24-E2B9-70D1-56754E96D066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1AAAF2C-932D-E370-E95A-BBB2DDCDE27B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C29FD688-121C-3914-4A54-4A7B10B02CB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3B68C0F1-72F5-38D5-1C38-A5E71E97020F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CD84C49-9DF3-A856-8A38-A7C9766FCA2D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06B2375E-ED38-6218-DF4E-F07DF21A4B37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44307D04-9796-74D2-99F4-A202D0D9E4A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DFE4DE9A-43EA-6B9A-C7EC-C6C0EAC6CB26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3E66426E-C2D9-ACBB-CFF3-64F89C9333A8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F7819ECE-DFD4-A332-9AE1-3AA834B7570C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833429F0-4446-1DA0-3535-27EF6869B01C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771496C7-3729-A09B-F588-FC02C6B284FA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CCF629F7-4E83-70CA-574F-6598C19EAC41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17173879-1241-F860-40B9-1BA50112D417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166888F1-2401-0971-F1AF-B8705D2185A4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28A8C3CE-3CB0-3BF9-8C7B-D4BF0FFBE0C5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18EA2C99-7E98-64E8-4C50-C11CD08E20AD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75C1027C-32D4-109E-8B50-46B459E99097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EA1E4BE0-BED8-83BA-B2C8-68B4CA6A4BC7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9B7E87F6-CF51-811D-137D-5136CEE742D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E9AF5D81-9688-3732-5D4D-EF507F4D37F1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BB25F5-90BF-ABE4-B3BA-27C05D2CC27B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AF57BF18-BAE9-6D57-B6D2-25E1CA02D7D3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CCBD81D-1FD8-1CA5-BA10-8DEE22827051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C138D7FB-26F0-C8EF-C49F-C7E1D72E6D91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4C5B8BD0-E292-937C-E4DF-DA3007C1ED8B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BF98741C-B00F-9DAF-69C5-5509AC05DC29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7FAE8DF-64A7-20FE-8AEC-7BD605647A5E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209BACD3-3872-7572-5AD4-E0E753D507E6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40F4EFDC-D722-1298-0AD9-651662E7E295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E8A4E308-CB40-A200-ABFA-C6A4102E819A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96994D39-156C-90A7-0A73-E4A39DD79E98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5B9247EA-CC87-69AB-8CD6-7221EF4E4FD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36723B2C-A380-0EE5-D32A-D03D26E3F36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A75B7463-99F5-D946-DE07-131FFE166FE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4E238D52-796F-AB62-7832-AE1E92AE0C85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6AB8C29A-901E-68FD-DBB7-45E272F4D295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C7E9BE41-32A9-2FBB-6343-D07618E749B4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0CAE1C7D-8108-2D88-594F-30F9051A68C8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85044E0-CC02-9773-F5B2-56ED6F056CD1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5674B44D-C675-3150-CE3A-C9C42D84D160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AD3B075-6385-648F-D7FB-1E4EF0013102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B8E10827-5DE8-6D52-8998-A54CBA680115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3C2FB5F1-AD3B-C7C2-3B31-2D2B1B9C0615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644B2577-4A7A-D3FA-2A2A-3202BA328CC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1ABB0EBF-E39D-57BD-DA10-7FDB0F994526}"/>
              </a:ext>
            </a:extLst>
          </p:cNvPr>
          <p:cNvSpPr txBox="1"/>
          <p:nvPr/>
        </p:nvSpPr>
        <p:spPr>
          <a:xfrm>
            <a:off x="1073366" y="3324814"/>
            <a:ext cx="17309883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NOVÉ TÉMY V ROKU 2025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Kurz pohybových aktivít (KPA) – nahrádza počet žiakov, ktorí sa zúčastnia lyžiarskeho výcviku. Pohybové aktivity môžu byť: plavecký, lyžiarsky, snoubordingový, korčuliarsky, splavovania (iba ZŠ), cyklistický, turistický (iba ZŠ), alebo lezecký výcvik / kurz.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Definícia maximálneho počtu účastníkov KPA a školy v prírode sa opäť zjednocuje - hodnotu väčšieho z čísiel 35 a 1,2 násobok priemerného počtu žiakov v dennej forme štúdia v ročníku na danom stupni danej základnej školy alebo špeciálnej ZŠ alebo 1-4 ročníku osemročného študijného programu strednej školy, alebo  v ročníku danej strednej školy alebo špeciálnej SŠ. </a:t>
            </a: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   </a:t>
            </a:r>
            <a:r>
              <a:rPr lang="sk-SK" sz="3000" dirty="0">
                <a:solidFill>
                  <a:srgbClr val="C00000"/>
                </a:solidFill>
                <a:latin typeface="Avant Garde Gothic Itc T OT Book"/>
              </a:rPr>
              <a:t>Návrat k definícii z </a:t>
            </a:r>
            <a:r>
              <a:rPr lang="sk-SK" sz="3000" dirty="0" err="1">
                <a:solidFill>
                  <a:srgbClr val="C00000"/>
                </a:solidFill>
                <a:latin typeface="Avant Garde Gothic Itc T OT Book"/>
              </a:rPr>
              <a:t>Eduzberu</a:t>
            </a:r>
            <a:r>
              <a:rPr lang="sk-SK" sz="3000" dirty="0">
                <a:solidFill>
                  <a:srgbClr val="C00000"/>
                </a:solidFill>
                <a:latin typeface="Avant Garde Gothic Itc T OT Book"/>
              </a:rPr>
              <a:t> 2023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306929577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06FC2-9BED-D38A-CB92-3FF1D3F9E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B9BADE5A-3F71-6EA4-F4B6-7918D541D8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7797AEE3-3838-A1ED-430F-8E99EAE02B41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47A25F26-55D6-742A-BC5A-CD4EB9BAA136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5F53D40-13B7-849D-4447-BB3D1B3AD4B9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AE3C521-1C9A-D805-3B63-2158C0ED030D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7DD06A3D-397F-6E56-3CB6-816868A26B9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74355EC6-69A0-408D-0131-60613BCEF57F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7E504AB1-DE2B-C9A6-A68E-47F30549C2BE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06061F72-A1BF-59E0-90AF-DB77834929A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F46638AF-45D1-FDE9-AE9E-313AD54E8AC5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D8320401-62C8-0F1A-79A8-BC6A4F46CDA7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2AE76E72-5E8C-CB6D-28F1-F7A3174365C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CAB91404-7199-33E4-C43E-309597E877B4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FE3985C-6838-748F-5823-0574E90C16B5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254FF32B-7905-21B7-D4C9-776BA89555E8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E0D8EEB-6D08-3D3E-5FC7-6906C34A955D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C3196BEB-8915-672B-8015-7D169A92BA2C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CB5302FE-F677-51B6-4757-2E0EB79DC85D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2C15B47E-8E16-7EE5-658B-E3CF5D40B39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BF1B3489-51B3-1F27-6F50-0FFD8C5FA983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31B92CE8-BAF4-4EE8-C515-07A84CEA2DCA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1F152B68-996A-B1F0-DB14-EEA14824E28B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92BA03D1-176B-1AB3-90C2-BE3B51379418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1EC04AA2-5A16-3CF5-8985-4714F783ACD2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C8D76E5D-C752-C66E-BA5C-A248397D06C1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9731559-0AD0-C4EB-99EF-CC5C7A0546F1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7A06431-B0AB-E4E4-346C-EAF8F7E8282F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6B325A71-F574-D236-9D4B-ECD78D1F1E39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B8E16D1F-A665-9A6D-9ED7-ACD3F42EAFE7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FF75AA57-18C1-FAD9-85F7-63C8B717BE7A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9AE56F07-A88D-2421-6A58-BBF6462A3A99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CBE43DA-8692-304B-BCFC-A65865E41469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050C7EC-BA37-DD00-BE0E-DD1ECFB73EC1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6ECCD1E1-2E66-0EFF-14D0-773E6ABFBF07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777F6D5E-5F58-065C-99CD-766846949364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2048806E-74A4-CC29-BF02-4E2E585EA7EC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1E64605-6F41-CDEB-5005-E563DAE9CDF1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E9B9FC7-A57E-E4B8-20B0-C53CBBF0D61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4BAB09F4-F158-A17D-727F-28DD7A63732D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EC11150E-D2F9-2207-04B7-2C803FDD32F6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3C50DD90-1471-E0E0-29D7-63C07CE745E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833C4DA4-03DA-4AF3-BFDA-AC2F105CE57D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BC3E3209-5446-9A73-046F-FBE23392657C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E3F4BF45-0F93-6F8F-3AFB-C7490CD0C68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790BD145-BA53-012D-97FC-E4B20B23C60E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6FFBF2F6-05CC-CEC4-00C7-9757ECE20D39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E324C5F2-1C26-1AF5-89A8-52833750EB65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780E12AB-E9CE-1630-2E3F-FAE7E309DD1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ED915EB-C314-DBC8-0274-53344DBF3AAE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34376143-AE07-6B29-1683-6FA4D9F30B05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B23AB4B8-B4A6-5CA0-4622-3BF1C3376398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315ED6D3-BBDF-81E7-CC8E-9F2B76F3102C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9C9055AF-BAF3-B813-0898-DDD8757BC52A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771584F6-26A5-7C98-3EEE-E7C6D5A6B1D4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A46F1017-74E1-DA7C-0971-466F2408B6C3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584237C-25C7-7EFA-2018-E7C045E70184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26BF9D4D-C522-4895-B469-487A553EDF25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5444CB2D-F7E0-910A-A986-380F13499E11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5BEBDA31-8DDE-6854-3FF8-24C9BD521CB4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6A05FB0C-ADD1-969E-101F-4A3F18633545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8F9A8D78-6256-D78D-633D-DF41EF202442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19BCAEAA-7E95-17B1-2171-92D90374F5D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22CF8C27-8D54-3FCA-7952-63FBF9FC23BB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31CA63C0-EAE4-B8D6-A699-91886FCD631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C9006D6-E14D-7965-BC62-88B39C74FA5C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DBB5F1D9-626E-AD7E-DF9F-B738CCF00D34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706D0B54-9E5F-52E8-D2DB-05423E9A744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105DE12E-B79C-C786-137C-D32F9099360C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355B8FBD-7778-80B2-6095-5509A6E972B4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9D0CBB3B-81A3-04F7-ED18-6B77EB11DDAF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2FFB9323-6026-39E8-DA83-9BCC8F50B6BF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B49D6CA0-6716-CEEA-E094-53C90BFBFC21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FE14787F-32A2-3A0A-E24B-83DADFDD030C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66E91074-48F7-8E1B-D37A-D55C4A4CAC96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D0C198E-447F-1F13-BD75-B1BD145B8C3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C45FA4B-DC55-9DB4-8D66-DAC61836E6CA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BF6B5A92-1EAF-CD94-B048-3A4F5A2CD2B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95A5002D-3E5F-6E5C-BCEF-03091E9E0C9C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365980DE-A495-A8A6-FACC-B8234D8307B3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7F71A385-C1E1-CBF2-32DE-D495F192C2A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C793FA8-8F81-FA06-7602-D13BBB408E6E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890A81B7-67FB-F8CC-4B36-25F604D97F23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D102EF4C-19B2-30B2-1E77-B375A67EC5F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6F8C6920-698F-4663-2C87-E51BD680DE3E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32295C93-7C8C-B8A9-3F91-CAD4D1D5EE9F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5A6C897C-FCA6-C443-AC15-45890752BF28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5167C143-D0B2-FA72-1DB9-F71A0A76634E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BBB0D0FB-3E84-E3AA-0612-2D25B558C55B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670B4B62-C060-2E06-B112-18EC1B689EB4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23CFE0D2-C30D-64DE-514A-0FB956F5DABD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16EBBD12-433E-CDA7-5F5B-AEF878F53749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2010A83-25ED-33CB-94F3-C0399B33F2DF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0057A0F5-ACB0-D4F2-E72F-0600A93892B7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FF87ECF-7008-B8F0-AC33-34354CD73778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5270ABD6-0AB3-6786-8D5F-B40D72BD59D0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561D332D-99DE-A664-FC98-14DDF1984C41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6AD458FB-1C77-2961-6738-689B42D0BC58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D6CC535B-287F-5B0D-34B2-E3D859EB6A22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C2E9A671-CBF7-EC39-D926-388D111BC2F0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08801ED0-F472-6395-3640-31EB4FC9465F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8A78C2C3-B9A8-914D-7386-9F93BA024AE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6CC759A3-DAEC-967B-38D7-D88F76BE10C3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2C02008D-F8DE-7FC2-0FCF-06F1C190B3C5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FB1ECCE5-406A-EBF3-5968-4516560ECDD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F8A260E1-7CF8-CAED-3DCA-12554D8B9445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D03E279E-4460-D679-9CD1-1EFE2A6B5CF8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C6FAB598-1CCF-550D-720A-9F5A53E06A10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4B2ABA54-7716-6E63-224F-26A2B593B393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EAF8F0F3-20D1-5635-CA1A-9EDAE0D89690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86885FDE-0463-FD9A-1F36-48ED5FEA5BA3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1C660741-4AB7-7213-8823-3D46A462E5B4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C0243813-071C-61F3-BEEC-4A8B89B0FF32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A3DE235-09A5-3F03-3AE0-DFA76D72FA47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81C9314A-DA8B-4C8C-2A1D-A4CD9D06E735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91980C74-9B88-5295-1F77-360536385036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ED1BC67B-3320-1CA3-B865-9C7367CAAFE4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98678A4-DD4D-7B18-8841-798C9AA5630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FB60C4BD-D11C-9EEA-D35F-05285239E869}"/>
              </a:ext>
            </a:extLst>
          </p:cNvPr>
          <p:cNvSpPr txBox="1"/>
          <p:nvPr/>
        </p:nvSpPr>
        <p:spPr>
          <a:xfrm>
            <a:off x="1073366" y="3324814"/>
            <a:ext cx="17309883" cy="47089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NOVÉ TÉMY V ROKU 2025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MŠ – doplnenie nových riadkov do protokolu – individuálne vzdelávané deti; do 3 rokov; deti s určitými zdravotnými znevýhodneniami.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Stredné školy – doplnenia výuky jazyka národnostnej menšiny.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Odídenci z Ukrajiny – budú započítaní do všetkých položiek ako slovenskí žiaci, končí osobitná evidencia. Riadok 100 (počet odídencov z Ukrajiny) sa maže zo všetkých protokolov. </a:t>
            </a:r>
            <a:endParaRPr lang="sk-SK" sz="3000" dirty="0">
              <a:solidFill>
                <a:srgbClr val="C00000"/>
              </a:solidFill>
              <a:latin typeface="Avant Garde Gothic Itc T OT Book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701484E4-BA6A-AD69-5370-538C57D5ED15}"/>
              </a:ext>
            </a:extLst>
          </p:cNvPr>
          <p:cNvSpPr txBox="1"/>
          <p:nvPr/>
        </p:nvSpPr>
        <p:spPr>
          <a:xfrm>
            <a:off x="1149567" y="8367649"/>
            <a:ext cx="15328684" cy="1631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5000" dirty="0">
                <a:solidFill>
                  <a:srgbClr val="C00000"/>
                </a:solidFill>
                <a:latin typeface="Avant Garde Gothic Itc T OT Book"/>
              </a:rPr>
              <a:t>Tieto zmeny nevyžadujú úpravy v zadávaných údajoch školou </a:t>
            </a:r>
            <a:r>
              <a:rPr lang="sk-SK" sz="5000" dirty="0">
                <a:solidFill>
                  <a:srgbClr val="C00000"/>
                </a:solidFill>
                <a:latin typeface="Avant Garde Gothic Itc T OT Book"/>
                <a:sym typeface="Wingdings" panose="05000000000000000000" pitchFamily="2" charset="2"/>
              </a:rPr>
              <a:t></a:t>
            </a:r>
            <a:endParaRPr lang="en-US" sz="5000" dirty="0">
              <a:solidFill>
                <a:srgbClr val="C00000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177943051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A3332-FB6E-29D6-6F94-77FF69D2E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8D09F489-5BFF-3D47-3525-03D14CC563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93E7E18-A644-25F4-60A0-BE1838B2EAF0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851A03BD-0CB2-04A7-5640-D87439C7B7FD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37B6855-BCEB-0E7D-FB6A-12DCFE711CB4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AC02E718-7C04-6CEE-13DE-8B1D0F0AEEC2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09892055-D688-D0E0-DCD3-761C94A78421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9BDC2144-F18D-122E-36C1-9F5096AA6D6E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580EAF94-0F98-3594-9E13-978E15017611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EB43260D-1654-CF5D-8835-F1BB1526E8A1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3443BEFF-8601-93DF-825E-E71419EC868E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95A2A808-6C9E-2103-31E8-27102AAC47F9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73B6C44-5ADD-61BB-DBBC-A3CCC2FE6A4C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EBE32E04-89A0-148A-6EEC-8DFF923C66E1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C585768-702D-03DF-5D24-F4DC243C35AF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CD1C1612-10CD-1BFE-7096-3F8CA5D4B356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0894FC9A-FC91-0B7F-E5D1-2B24CEA70CC9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935E21DF-C35F-F7F0-0871-5F935BCD922A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68EBD7A8-7738-C40B-46EB-0E9488C4E23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657FF49F-82A5-E474-6C15-872B4B74997F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DEE9C1A-C013-7678-A245-AA7FA1C3B8B4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889C43F6-BA58-7BBE-22E2-9F872B70557C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8F456F46-EF6D-B5F3-5D6F-D1F9BB509D72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BB41042D-2E0B-EA1A-2C34-2D965216D697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1538AC58-4F57-C167-6197-37FB583FB87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E8AFBDE4-0E5B-BA62-956B-54E1C12F9DB7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4908DA2-8127-CB56-9E28-735126CEBCAA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684E315-42CE-14DA-2B7D-B746962C237C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0F5D39EB-D5E7-C7FD-0BF5-5E434483E279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D31C2DD3-2B3D-5443-EA05-35AECC331685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74B1EB78-566A-0318-B174-69EB09D13D24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96695321-8176-3AD1-14DF-4662DC78051F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E2A2EC24-44A9-2B1E-A467-0F8E945B582E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22C1336-3261-C2A0-626C-A1F8C35F52DA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CC4309B-975B-35E3-478A-68B991C20AD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2706A96A-D981-9D77-694D-9292AB92E74C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ADB42E45-380B-CCBB-CBA7-7DF2A20FBB3A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E9118EFC-FEC1-0158-73F5-C31B61CC2D9D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9D70464-BC05-A700-0F64-FA50B05231B2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58A7B2FC-8FBD-FF45-91AE-28B7CCF042C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E21C57D4-2226-A48B-A5FA-EDAA882C8D0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5D03660-519F-2032-40E5-F447F464184D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B391A1BD-852F-83F9-FC11-7FA8E2733015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A6DC6395-5540-2AEF-6AD9-A61CB7E10C8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748105DD-D883-F935-9C09-F70EA5C21084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68F4A05E-B181-B8EA-E083-878AFE82D6A9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A8912CF-9582-4376-2F9D-9DD87B201056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89B20933-3708-7E01-3D3A-CF17F270A6EE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D8C75B99-F7EE-D4B4-DA5B-A74FB18C49C6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6E2ACA5B-1090-AEEB-C140-6ED837062A8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E20D935A-9F0C-C128-23C5-2118C3E29257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55C773D0-69E8-3339-4D46-61BEFFA1E602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626E347F-9CBE-9798-98CE-0321002DB48C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E8B6D6C0-7D26-991C-C11C-2D26EE7A8D87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B0882934-DBC0-D7B6-7741-BCBF76FA04E4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420AA22B-F5BB-4BBE-6DB4-F045A23AD17F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A25E955A-3E06-8B3E-FBE6-CCB54E5A3681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E56EE53-1764-C952-536A-78CE91BEFE8A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D88ED256-DDFB-7BD6-0821-737852821AA9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4A729648-6459-D920-D6FC-B6B0F337A24E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B6B5FB69-7366-0252-EBB7-14CA122108CA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C6BD3E09-0094-E190-C371-3447F22A2898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750F2142-EBA6-BD18-5498-7DCD095B292F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A2CAFD26-E2C7-5E57-62FD-23A61450B586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42085E8F-8B6F-9B6D-7498-47180AE661D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FB6BB00D-00BC-4D82-DA24-AFE3B76AEE49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E414984C-97AF-1646-B3F6-31910DC1579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783ADC1-69DD-2108-BE1B-BCF8A1899854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920A5206-A032-8F89-E60F-AD7DA520A49F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70DB2805-857B-0DDF-DB69-E68C4A74052B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050C9CF2-7600-E7EE-D80B-EABEAAF74035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88A2E2D3-F21B-886A-F477-7AB05F2176F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60ED8B7A-78B9-0C14-3D98-9B6547547E19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C310A7D-BD01-0FC6-8938-68AD4B79B39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F982F75F-A3E8-0B96-819E-9D819BE226F2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587DD5E7-4BE2-44D4-6EC1-B9092FB23DB6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175E6D6B-BBA6-5FEE-4BA1-92F32CD1E3EE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F0BB4ED-FBED-5E3B-DCE3-3B5915DAB989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E92EBE7D-E404-E4C8-8090-24802EDA1D83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DC8ECDE3-BACF-AF72-AA26-866070479EAB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65CF1E9-FB6D-D214-E91A-A26495334C33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DE468EC9-9F1F-4AEB-F445-1EC415771B75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38D2281A-8A15-A012-5526-3B0785D313E2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2E4DAF32-52E7-9A60-1619-613106C5CFC1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494BBCF0-2A95-6C6B-35AE-1ACE5C02585F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26309C2A-EEB3-A40E-F201-9529DCFF5688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9535A94F-48CE-41EF-2209-15DAA97F44CA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EC47F8C9-8E26-2911-7D8E-92F9B9E5D8C2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A2F67730-4573-7492-2B7B-524A1614DFA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8D05A0AA-DF49-CDCD-449F-03934C56DDA8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78C2AF39-D5F8-B6DA-832E-36ADBD215653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997DDD33-6A5B-86C8-A7A4-B35F90F3A640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343CE142-9920-21FE-33E3-58E0D20C5584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2288041D-033F-6BAD-6C84-0EBED37D2A9D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D7828CAC-1203-3F1B-27E0-E0743BC510A3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E13FF4F7-A641-1ACB-DA84-A2EAC173A007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B78F1B9D-DF64-0D45-4253-FB023524A0FB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4D317DF7-BDB0-0B7A-15DC-B4D41DB4C1A5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F7C12FFD-D536-841E-6DF9-2FC8B3A51708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E03134A-020C-7BC4-898A-D548D94CEF82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420AF2C5-4D89-20E8-02BD-07531A8B751D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EDD09563-9CC5-C14D-766B-9D9A425622DA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B21E27D7-47CC-96DC-DD31-67E03ED9F23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6A01A81D-519D-DA6D-B009-1B1A065EE8DE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AB863162-814B-BF04-654B-B0817E55513A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2FEC520B-9FC4-FD7D-CDAE-357D3B0E975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C4782E89-AEF4-1C48-A75B-92E5AA8E9878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CC2941E-A7E0-63D6-0087-58AF8CDE34E5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8F3E2FB-F946-C2BF-DC5D-5394AC7570EE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35409256-0FFE-5EA2-EDBB-D6E32DFC2654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49D4E58C-F545-7B3D-B7D7-1FEAC0F02683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E309E1D5-4E86-21EA-99F7-9A1EDE4E00D5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A041E4E-6A2E-D8B4-40EC-CFA8D4D7D1A5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318596D6-C152-A5D3-9D3C-F8DFA83F7548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76300AAA-2C70-6057-3715-98A71C76D34A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8C4E0A50-E0A5-0524-B62F-279FFA517A14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C2152A26-6B53-2409-FA04-F964726D860E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E77DFC7-7647-A6FC-1230-649D30B0B83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1BFAE2CD-3B6D-A962-7C8A-0D0965AC67A4}"/>
              </a:ext>
            </a:extLst>
          </p:cNvPr>
          <p:cNvSpPr txBox="1"/>
          <p:nvPr/>
        </p:nvSpPr>
        <p:spPr>
          <a:xfrm>
            <a:off x="1073366" y="3324814"/>
            <a:ext cx="17309883" cy="5531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MŠ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názov pol501 na: počet detí v PPV individuálne vzdelávaných zo zdravotných dôvodov  a doplniť</a:t>
            </a: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pol501 novú položku s názvom: počet detí v PPV individuálne vzdelávaných na žiadosť zákonného zástupcu;  </a:t>
            </a:r>
          </a:p>
          <a:p>
            <a:pPr lvl="0">
              <a:lnSpc>
                <a:spcPct val="107000"/>
              </a:lnSpc>
            </a:pP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pol502 doplniť položku s názvom: počet detí do 3 rokov;  </a:t>
            </a:r>
          </a:p>
          <a:p>
            <a:pPr lvl="0">
              <a:lnSpc>
                <a:spcPct val="107000"/>
              </a:lnSpc>
            </a:pP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pol504 doplniť odsadenú položku s názvom: z toho počet detí  - skupina A. </a:t>
            </a: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420672754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88CB1-A79E-981A-4481-502132297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EFBF8662-AD57-2FC6-C9BF-2533596417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27B2BB75-711C-DE8F-1DB1-7D4918EC69CF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02FAF78-9875-3EB5-4FA0-BDA29336062A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C921DEE-5BF8-E653-9BEF-7F591CBDB5B7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F7880256-F330-1B6A-0962-DAE67186E834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10D9F0DB-B2D7-F044-7A6E-11D348F3B5FA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C45AAFD9-8EFA-8E04-4D97-0298859DA121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15902F45-3605-4023-A7C3-6804EA044161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BDD0EA55-A321-BA7E-83D5-65BD8487E605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7C6B3EFA-DCD7-746B-5387-80FEB95E7989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7C22396D-1C24-06A4-D0E0-7BD9C7219435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A7FA14F-613B-0888-6BB9-7FF9C6CD0AE9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435067CD-03DF-9DD7-1DFA-4F758687DFCC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34082900-43A7-BDD6-D680-67541F6C782E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A44B69BF-A263-B6C0-CDA0-D0F91B0F75F9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A1B8A28-9BBC-63BE-DBAF-AC6CF08121C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B49F8E90-A08E-F09E-E3E5-589B2619FD37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F8E33C57-E476-D294-E3B1-E8A7C3666AA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965CD324-5B03-9ADB-226B-828847761EE5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979E6DB-4957-B4C6-7874-7023F1366C2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446E79D5-BB6E-1701-FF7C-8C33F295301D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F420940C-9501-E357-1416-08AB2BE1F55F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A088CAB-9C4B-8320-34B5-8611348CF641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BD981E7C-03E9-57F3-862F-B76C9B1A84FE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E5B678E-24F3-C005-F68A-F2411CB6FF12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BC4B94F6-E55F-2A91-B362-8AFF02AEB5D0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B5D3F3AD-4EDE-B8FD-A248-20C87BDA24DD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367D3863-ED9C-C387-F6A7-A731C38C80AB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5AC4BB99-4124-0DD4-1A78-710B9A90B7E6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A7C40CC7-B341-8372-330A-6BD4227599C6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B1E8BCD-CAEE-4666-ADB3-FEC3F06F9CAF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6825A06-EB9F-DDF1-A3ED-3C592A52D35E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794179FA-C629-D340-9F9F-7C096B8CFA14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A54F2E0-4210-EDAD-4E63-E7503F5FB56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BCAC7CC5-F6CF-6542-E7DB-E4AD43EBBAF0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0D02F167-BD2F-DB6E-2022-13FCE8615990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767247C-D352-CDFA-2914-4955FA85FB54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6CB34F96-6877-573F-EBAE-86FF44A933B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29F9F405-74B1-2EF0-8A0A-552414A7FC3D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66DB8518-45ED-95A1-D465-B4BFADF580C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EBB75899-0BD3-228D-42DD-F90D3D288B4E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8672F21-A8E4-EDEE-DF47-3FA81CB2F75C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3EA8F8C5-D28D-B670-FA71-C14D4B9EAD05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4F1EDE51-4B0D-1011-9DAC-14680E326E88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87FC3CF6-FBA7-CCBC-C3ED-B5CE5992985F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834B3453-68F1-4531-905A-C638212A4FB8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A67C8DD6-418D-3BE0-8103-9D8F80F13E0C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554051F8-AF42-AEC1-EE21-47A674D58181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E8DACAAE-B05F-9FA2-2938-C1E59A074653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252DF206-7D00-8243-3700-11311C33E28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AB963663-CA8D-75FD-9E09-F6E571436201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3B779716-0C08-110F-3B3C-751EE6CEEEA7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8F2ABBB2-718B-B85B-EF91-EC14E11509BC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BA7ED7F-CC47-E0B3-C4D1-1F7325C832C1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DE52BA7D-71E8-F128-DFA3-AE67AB8F4332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CAABCB19-64E4-76BF-8395-0C5BDA4B97EF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01A113CD-8973-0B69-48D9-D47DD555DE3D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B4E8818C-30C0-01E0-5109-26C89F7062A9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C892C59D-D8FF-FDB1-901F-32FF1C6315C9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A83D0BFB-7998-F9FD-9E4E-A7470398C8F2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23627D45-F042-E38A-9036-C9CFF1CBA571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F7B3B90-EC66-F0CE-F338-58375E6309F5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22003DE-742F-1329-E877-91057607B937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E866D430-D768-FE00-0E13-FE153829E80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A7183FF5-00C9-F841-6A7F-3B78E3CE55D2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FBAC4867-29A0-F636-A172-DF9635C68CFB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3F0FCBE-AF55-5A67-EE2A-E093D89A7FF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9F579516-3D41-B20D-12BB-234C69118795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358E95B5-B143-585B-0EF0-3154CC6D441A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4453BDDB-6793-15CB-FED8-A2661BE7872C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889D9155-8FC4-322D-AEA2-A64234512C7A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1282CFBF-0F10-F43D-7BA6-6536C1DCEDAC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A1AF8A9-8D03-52DC-3C29-3FE79E5139E5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3060B004-BEAC-98EA-1631-80F0F6EDB70C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2AADD4D4-CD8B-1AC6-32D8-2B2E86D9BEAD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15C208C6-4D17-3763-3498-43979EB6C4D1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70A84A6B-9FB5-47B5-7F85-F878401765D5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CB79D82E-AC42-E280-1280-8ABE4663314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38A08048-A67A-6E38-29DE-CA65290DDBB0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C8EDCD01-3FD5-A089-0C7E-D9061C46972A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D40ED98-2C0D-D352-8CF0-DA0252A928B2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7D12A61D-4B58-6D0B-D692-CC1153BED0C3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BBB57355-D1F8-3041-7F8D-F3DE5C4F196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0B1A1E3-711E-0ADF-8CA7-674749F3CDEF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80536533-EB51-D2AF-3A01-080813D727A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7C3ADB6E-FC6D-15F8-E5A9-6AADBF216516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2F652744-F08F-7F95-9D3F-CFA1750A072B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8ED4EB84-C8D9-C6E5-FE5C-761C6F000311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322190A6-3F8C-A3DF-81F7-01BA99539CD3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64647B34-E1F1-1648-0DF7-B1FB1B51C417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AA29C8EF-1984-1AEF-BC09-427F8310446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061FB4C5-31CC-810D-DF23-82312C53CC33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6C3996CC-AF05-FBAB-CB17-C729B3B59C8E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1E3F9A91-AFC7-F23B-00D6-945B75A744B6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F04A60A9-EB59-98E4-67C4-630D4EC2F9F1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396413E5-AC9F-5B50-6013-73CEBD56BABE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1C99E28A-3A95-CD4D-7415-0C9C4C6E3905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D8D58EAB-2CA0-575B-D466-DBD06B9B2F25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F78F3BA5-5A7B-1113-6DDE-C91BB16B42DB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0CBEF4D6-AA3B-34B3-DFEC-9D1D727429E0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F003FA94-4942-ED0D-C9C1-C98DB881BC01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00960C0F-5304-6A96-7600-68E707141692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15347AE8-49C0-EC73-7E7D-017C1E9E5541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550995DD-FF70-82F7-9193-77C7DB858B6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6B5600D8-85D5-B89C-9D90-5F3E684F9FF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457A0459-529C-84A5-EBED-64ACF9DE75B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AF43F20-6967-9568-0AA5-BB4ABA782DF8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BA044568-C91F-BFFE-796B-67B145A929E7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1A5D5A5D-039E-2C59-CB45-EBC1A702351C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A8420908-9914-7A44-C7D9-C3AE7834A470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985D259E-FE3A-5986-7869-D01BC10760DF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452D0AAD-53DE-6F7B-0506-41364D0D4B66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1A4C494-ED41-6545-2E95-84FBECC16EBC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A1D47446-6CEA-EA58-B71C-CDA183416624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984CBD07-F2AA-9A33-AA99-83D46599A8FC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77199EA-6BA6-1D2B-58AD-9D142F7098ED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8CCC3674-AB74-9D80-3214-BEDE9883C6FE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08BD75B3-00F4-E9C8-E9F9-07F35AE9338B}"/>
              </a:ext>
            </a:extLst>
          </p:cNvPr>
          <p:cNvSpPr txBox="1"/>
          <p:nvPr/>
        </p:nvSpPr>
        <p:spPr>
          <a:xfrm>
            <a:off x="1073366" y="3324814"/>
            <a:ext cx="17309883" cy="3453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ŠMŠ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formulári kategórie SMS sa upraví názov pol149 na: počet detí v hmotnej núdzi, pre ktoré predprimárne vzdelávanie nie je povinné. </a:t>
            </a:r>
          </a:p>
          <a:p>
            <a:pPr lvl="0">
              <a:lnSpc>
                <a:spcPct val="107000"/>
              </a:lnSpc>
            </a:pPr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Výpočet ostáva rovnaký (pôvodný názov bol deti do 5 rokov)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2666998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18CE4-62F8-538C-B93B-B54D299E6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19214382-E6B5-F813-844D-09BAC0951A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468AD20D-24BE-2074-CE7C-5A383715F98B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01DBA35C-AE43-CB90-2F37-52C784B9B494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3C05D9E9-2DDC-481E-4F1C-205E82FE56A3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462BAE8-374D-8AC7-53C1-D7B5A76A3EA1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02C5F4C3-46BC-C097-DEF7-EEEAD65C290A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6ECA1597-62A7-7610-F944-E7E2624A7562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BC0BD4D2-7BBC-48CF-9AE7-0BCCE57243B3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C524F0AF-01DF-1EFC-041D-8D7142E76393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C6FD1E41-5F95-EB34-6047-61E5862308BC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CAED1297-0D60-D961-B3CA-236AAE44831B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49C99DFB-DD9C-25B8-EDB2-7CE3865F9E4E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B2C1503F-D1EE-F454-84C0-15D9E5B36930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5C3B3F3-4E25-B0F4-EEDC-180DB0748146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EF5956B2-F801-AD2F-3EF7-DD245E8D9E3F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FAAE12A2-BDA6-8FB1-C989-298445F8546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50635062-BA8D-1157-D35A-3C5B42EC652F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56D8BCE0-E3C1-26FC-B161-EC21F7CD1A9D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DAF8F91C-9119-D747-FF3A-810DC628D596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CE83080D-3FFD-636D-0B99-98E3EDB1F87D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DCAD930C-349B-B077-5407-AF7987B75C4D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00712C6C-F118-1085-9B52-19E9792D890F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7C53719C-17FF-9854-4A13-26819B2F1289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8CC6960E-1271-ABD5-C94C-F31B28AB43D0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5CB5333F-99D3-5950-2DF8-A5F33B6788A7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2A0639BD-3B3F-2138-4830-818D7B05C882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BE063FA4-A406-5C5F-3720-9D3EDF788DD2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69F3FE4C-491A-BF7A-1B71-5823867F01CE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2BD32429-5AB0-36AC-783B-D82D282BC5FC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A4CD1F91-D36C-6341-DD31-0DA28A93082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2DF66876-2D56-3756-CF0C-592426C43C9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227CCF6A-5A54-9613-1D1F-3EC4060033BD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688BF81C-198A-06B4-D250-AE350428C22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12263853-8E40-83EB-BCED-299C2DFFF3C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CAAAC0EE-3C4F-6900-7D59-49C4CF29F50D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A10C2383-5D09-0ABF-4428-E3136436DDB5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3457CDF7-8996-2F71-2757-F803DE6CD18B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87D9E77-7B09-2079-C275-90B34C8049E0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C95A8E23-5035-A05A-0D92-12273455E09A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85541CD0-62F8-F12B-26B4-632E673F68FB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7F24AD4D-085F-3211-DEE5-6BD4753A60BF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61F28EE9-CEF5-622F-ACE4-E3445D1EDF4E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B759AA49-30FD-A8C6-C8B1-32DB396B3C7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1DE8A986-5ABB-0946-918F-86F781834998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3B4417A1-EE46-8301-75B4-A03E43DD4667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55DBDE7-DBF7-9D24-3693-16151B19A135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84737A5D-B8AD-56D1-EF4A-77AA87124F33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CDF2C76F-2B63-0139-EDCF-474B60AE202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298343C-CD65-BC33-5D3E-4A686388CA3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39E7705C-7DAB-3EC7-0F1C-ABB3D2EFC3D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9357D265-583A-F90F-3A28-A928EEF85C78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7748BC6E-72AC-002A-860C-BE79A8C34018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7399D31A-5AC5-B2CA-B9F1-BD4CF8E8A918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7BAA114F-7278-3D47-78B7-AD89BF6F811A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C1EC6ACF-BCFA-73C2-0D19-4BF7BCC81EE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670A34D7-23C0-797D-6D4F-3437CD4EDD80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4A75C023-801F-98BE-6FF9-58055AF34D20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5D0F1BD-C0E3-A9F5-D7E5-25F967268EBE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C8711EF1-A4B3-067D-0CC9-C5B1ECCC8697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48C8F02F-E4C0-7E0C-7354-791BA33CE97B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D9921421-3208-7EC7-AE79-B3C37662FFB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176E4C51-B2CA-70EF-8478-796453E49D7B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3ECE8F8B-B459-01A8-CC88-2B92639D6030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B678387B-5084-EAE6-58A8-075D1C53411C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46EEFAA-4447-3501-3B35-A4AC35A57C97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B9B00BD0-0437-A71B-D5E3-00D3501CF4B4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8A4E0CC5-512B-52D6-C0A4-B0F0D9672CF8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3BF67923-9084-5748-4198-0566819546EC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77FF55F4-3140-8EF0-C02E-719F71C99A7F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5BFB8659-08DC-0CA6-89FC-39B8BF559796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A32D2AA9-1B07-6414-A28A-57BA872017A1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98BE0784-3BBC-D41F-1E5A-4BE0D1C099EB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FB826C10-DCB7-B99C-A4E2-9BF82BBE4053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E7830141-5893-F4B1-0D9C-750B256E699F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2C102ACA-4F82-FD2B-96D7-8B492A754F43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39019AC-724F-551D-C64A-D4D6BAC67EB6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F74E815C-E4DE-98F0-FC27-F356E9D110ED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EDC2D549-081B-4EE3-C96E-E4A174D6DD0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535E277E-E507-6FD2-FB57-9D9DEEF56AFE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5D40DA86-165F-D622-87AA-EA8D5055DA11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E90062F5-A53B-AF9B-1119-2E8368D11E79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BD74BA46-26FA-5229-C5AC-5B513F1E8E85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3A4864AC-3DF4-0D9E-6ADE-641BB8CB5364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4C9D3982-FE0A-7BC5-5CE6-12A903DE1A06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39FE6180-9754-B3BD-05C1-F1E3F5BFA616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BC945B80-2920-1A40-B747-0D528BEE815C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329251AA-CDB6-03FA-5C48-15A13B6C4DF5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4A2A689D-CF9B-342C-8923-90824E7D4758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BB14F88F-0596-6CDA-70D7-C95F9808FE27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4BF98FAC-C7C3-647D-9D06-30B783BA8C5E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EA0E05C2-7755-FB12-0DD2-918B7FAB1CE1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5A48ED93-7617-45E0-29FE-211ACB7C60CF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A9F92FBB-7CF5-CB02-8B53-38394F5695EE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652BCC4-93DA-0F88-0A97-792BD62DEFE1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8FDB3BD-DCCC-D934-5DBC-CFFE06AFE8D6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C8611B2C-A1A9-B315-2B68-6DE28CCC120B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1E423B7B-B173-1266-3FF7-DB54F5B2C318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ECEB620C-1282-960D-C2E0-2CC38356ECD0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3B327078-8E44-DC80-57C1-8851BD70D95F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F5EBA56F-1353-F8CD-89A9-6869BB8D427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1D1F8C02-6850-5F56-6A67-1A071899180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3D9EC17E-27DF-3B8C-7AD6-35F420043D16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C5AD296D-E44A-BA21-5E55-521590849A88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4B626808-0CF1-48C2-08C3-8BB3824B4BDE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45906178-0A7F-BE81-58B4-71D8FF87FE77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81730A01-F767-1A90-FB29-AD4AAFC15D2C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8BDFAD3D-BB21-256F-A386-4E24F3D96FA2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757A850-3AB7-3FCD-C8C3-6A6C1106BAD1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667985A6-E9C7-0CCC-2701-83047D7B3F37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E7CCE0D7-43F0-CD18-8570-8C54D2537667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3EEF86F2-6264-88BB-8AA5-E9AD40A42CEA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5FA2C97E-97D8-F636-24AC-CC1C4E180626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ED4E86BA-2EAE-52AD-5E61-31F83C7C7A5D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5E452308-122E-275C-05EC-C2FD90453C27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B39CEA07-2773-6F3C-AD58-DDF58222261B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4AC0D393-6672-C35D-FBA6-0D924C9E8ADA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E84385CC-D7D8-62B1-8BDD-BE8B490D9482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22324DC4-B924-C505-1239-FF983A207DB6}"/>
              </a:ext>
            </a:extLst>
          </p:cNvPr>
          <p:cNvSpPr txBox="1"/>
          <p:nvPr/>
        </p:nvSpPr>
        <p:spPr>
          <a:xfrm>
            <a:off x="1073366" y="3324814"/>
            <a:ext cx="17309883" cy="6427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</a:t>
            </a:r>
            <a:r>
              <a:rPr lang="sk-SK" sz="36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ZS2, SZS, KON, SOS1-15, SGYM, SM, SUP, SOSSP, SPOU, SSS, GYM</a:t>
            </a:r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lvl="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formulároch ZS2, SZS, KON, SOS1-15, SGYM, SM, SUP, SOSSP, SPOU, SSS sa zmení  názov položky pol145 a vo formulári GYM aj pol145 a pol146 nasledovne: </a:t>
            </a:r>
          </a:p>
          <a:p>
            <a:pPr lvl="0">
              <a:lnSpc>
                <a:spcPct val="107000"/>
              </a:lnSpc>
            </a:pPr>
            <a:endParaRPr lang="sk-SK" sz="15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Súčasný názov položky:  z toho očakávaný počet žiakov v dennej forme štúdia, ktorí sa zúčastnia lyžiarskeho    	kurzu v roku 2025. </a:t>
            </a:r>
          </a:p>
          <a:p>
            <a:pPr lvl="0">
              <a:lnSpc>
                <a:spcPct val="107000"/>
              </a:lnSpc>
            </a:pPr>
            <a:endParaRPr lang="sk-SK" sz="15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Nový názov položky:  Očakávaný počet žiakov  v dennej forme štúdia, ktorí sa zúčastnia kurzu pohybových 	aktivít v prírode v roku 2026. 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formulároch ZS2, SZS, KON, SOS1-15, SGYM, SM, SUP, SOSSP, SPOU, SSS sa vypustí položka pol170 a vo formulári kategórie GYM sa vypustí pol170 a pol171 s názvom: „očakávaný počet žiakov v dennej forme štúdia, ktorí sa zúčastnia kurzu pohybových aktivít v prírode v roku 2025“.</a:t>
            </a:r>
          </a:p>
        </p:txBody>
      </p:sp>
    </p:spTree>
    <p:extLst>
      <p:ext uri="{BB962C8B-B14F-4D97-AF65-F5344CB8AC3E}">
        <p14:creationId xmlns:p14="http://schemas.microsoft.com/office/powerpoint/2010/main" val="12247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6661A-45B8-40BC-C5A7-76D61E630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E5B09038-555E-B117-E15B-DBEC85F3B4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8C29077-B65F-17F9-20E0-20D896F0A60E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F3734E21-8DAB-4207-13FC-AE89177FD201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A89C30C3-1E78-DB23-6279-8F7DBB84F055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DEEB0CE-716D-1096-DFD1-84D75B304AB8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D041992A-A77B-6C63-0272-7F01F4339A1E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410D6FDF-FB50-9E2E-15C0-D27DCE9D3BC6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373BE48-8B4E-222F-4701-C15DFB1A65CE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4F08F3BE-7758-5C64-D283-A6A2D9E5A68E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BE5F0328-AADA-D18F-3C87-71C854CF319D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E8FC048D-7D83-71E0-2774-B759D1E106EF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9C27A896-4001-F0F6-AEE8-F83094D95F2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F6BC008-4DD3-BBF4-CC6A-2E2501FAB70E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51CC3E25-AE3C-662B-F6CC-60142EE9DF4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07A867FC-6A27-F652-1361-D0B0B540D634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9D0F85EB-B9D3-909A-A5DE-DADFF9D29C0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CB450E34-EFDB-EE3D-26EC-21F5013655E4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89C1A1AB-8BC6-CAE2-AF98-4CB1FFD6E21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858CD0C0-FC9C-C003-0715-0D623CAD5A1E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CAAA925E-738D-C729-4289-379FD2CE25AC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9CA7A807-FE91-3AA3-16AC-AC953F753040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E28ECD08-EDD0-5305-2373-881833872EC5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552F58EC-EE30-D50A-A4C0-15099939463D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53980B44-F5F6-9023-FDCF-AE70C2DEAF20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3FA170D-42E7-CFBA-A034-AE645E2A403A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6C79EAC6-3F80-139B-7C18-1378915D0165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FEB92AEE-8915-1F93-E01B-E17FC612C7DA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B3E41EAE-E386-CAD1-DD97-01B979D8F5FD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24CD9670-1948-ACAD-BDB3-4D82DCA69D0C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207AADF2-E27B-DE16-CFBD-788863BCCE5E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F82D0644-2B26-63E0-6004-D19D43BDCAB2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C3A5CC11-5C37-D4EC-6CE4-DFB34F77E295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449BB790-BB97-2796-E4C2-B424DDB87ACD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0F5662B9-0190-D793-A522-D7F5B8D93895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D79BEFF1-D21F-148C-E82D-3D281DA82F32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6AADB343-FF0B-D76E-F92E-87CCD3C4D6AD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285E3891-FA6B-4286-FF59-109FA194A557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3D615A2F-76F4-C721-167D-5D782C515B7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87B5A93F-03AF-B2B4-15DC-AF18191CBF3C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0602D875-5308-FEA2-5823-A6DD8961CE1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9CBFC449-FB56-BD18-692A-DB99694C846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2A55C17B-8299-9715-8B7D-19401DF735E4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B183A10F-504E-4F89-006D-D3877CFD0CF3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5F475B12-9DCE-751D-53FE-3386C4E2380D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0B02A36F-4C22-C177-C635-E192F1E28B63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E637896F-BF5D-1F3A-A90B-619CACF55671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7FB9EE93-E39B-5BB8-8801-2F67F92046AA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56A9DB71-C917-E35F-3874-05A4B482FA47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D2979AF3-DCF2-E115-0E65-899C7DECDD57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425372FE-948E-4386-21CF-788CC5B28381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C3FD5C4B-A321-2C23-B2EF-2C3D1D14EE41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3E10F871-D9D0-320C-01DF-E1D69A3EF9FF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223EE483-8978-F24F-D423-97F13347B0EF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9D9F843-AA5C-1F79-9681-8D8FF7C72F82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C85AB95D-F27C-4AEC-8183-7C94F8FC298B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728084DD-2BD5-C06E-87EF-F8FE533F8E86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342437DA-7CFE-CC9C-3AD4-DFF6CC18968E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981AF20-3A40-0686-CB6F-BAFF5960292F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13EF2DB3-4114-149E-3139-7D540E2B5CB1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BC0FCEF4-4EE5-773F-726D-E143500F7DF6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D06E7BA0-203F-2EBF-49AB-3FB1CC57F951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DC63E06-481C-AA5F-DC8A-F7924B3E4721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98C58943-598F-0A52-B478-BE826E96D3C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CC78FC24-050E-EA33-3251-9B67A9ED0CD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B8199E01-1A03-1A43-09ED-46B6466F0380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429E8915-E166-6F9E-512E-929EAEE55509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A9B0B5A5-8E10-6C10-9503-85166A1E5DF5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0B28F311-A4C4-AAA3-3C24-316078082D6D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109964B2-EF69-49D3-E96A-9BFEF78DD219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5D440359-0B85-C7C6-8C82-68450CCF09E0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1DCAED96-29D2-EB08-04B5-A32F997F3DE9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1FDA6160-ED57-4719-1DD4-7D08EF3F3CB8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31A372F0-DC7B-4730-5877-93CEC7130CD7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919FD440-4F25-8C7E-5F61-761C51B856D6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79367D54-7C5E-1CA0-79C3-00282EC64B2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BD8D942A-3C88-EB2C-90E5-63D57E0D00C9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0E3EE60C-4430-7B88-E86D-3D7021C1C6DF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E3205620-9468-7839-D960-2CB7D3E9609F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F4C0C731-6BC3-7F5A-D7A5-762E8E66D51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4A3713F8-1076-FD05-4423-383F4FE3A3C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C79C814E-AA79-DB67-8A96-4F35EE2F2C3F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474D787E-0A27-0430-60B7-08725C6EAB90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28A19211-8E11-5094-A1B5-752136AA4032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4D123FED-D7F2-E65D-1516-9815FC79068A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3D31BB81-0A6C-814E-8EEE-408CC0D0043C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36F079D4-04C5-319A-46CC-6DE20CEBDF1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069E7000-0C12-5977-697E-7709C6386AF9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8C8876C2-9F7D-5480-A7A4-4F07CC84835D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BFBE79F0-E387-A941-5DA9-FACA42384E5E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A60E6C2E-334C-AF30-C0B1-55838C1E74C6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A4A9B4E7-E6D3-8355-5C05-3AB002086CB2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03997637-214F-3A9E-C5B9-7D1FE72B5D5F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8C9AD830-A75C-C0E7-9BF7-8D1680137756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F09BA282-900F-A37F-9F53-9347129AA909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6B5945EB-6861-8C83-56C0-6D3A3B546533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8ADF1AA2-6368-ADA7-70BD-C65F152EEF7C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0735B39-7C60-D2CC-2515-D0FC56B7A5F0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BA312DAA-9A44-700E-B2DA-DB69C174AA9E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2B24FC8E-EAF8-3915-2EAC-CFF65903A08A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3C266A44-2EB7-7210-8B78-B66C31AADDED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8B351539-957A-DB44-2F61-31878E3D47A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EDF31BD2-58AD-7C06-5FD2-C427B1AD1F8F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3C7D526B-9880-24E9-D154-276711453BDC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F8C8B8C3-2643-1006-1335-D979A711FF27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98ADABBA-E395-2E40-79B1-8BF9AF0114A5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79B1EBE4-76C6-72BA-9085-FDD90BC6829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B9750A9-D510-B400-9E0B-48D4F74EDF82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BFA5FC29-F808-CCE6-6ED6-06B3CC055C0F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7EBCC1D3-257A-FE52-B913-6AFB1AAFE323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840170BB-E223-FEAD-C3DA-D879EF07B295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6E63A31A-F39C-A3FF-D895-26F5494BB770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B7364E11-5AEF-9FEA-00AD-DB2673C4B2AA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BC7D58E2-A2E7-5474-CA7B-2B472BF4670F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39F7CDE1-7BE4-2E14-82F6-D7B930B0CACA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298A4B2E-D67B-31D1-B2DC-2C0227EDC9E6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DCB093D6-65EA-3917-7227-ACE39E9F5188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63415638-6AC7-1799-DBC3-2D7DACBFE1FA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2A295E6F-6738-BE76-5C9B-1E3852103F2B}"/>
              </a:ext>
            </a:extLst>
          </p:cNvPr>
          <p:cNvSpPr txBox="1"/>
          <p:nvPr/>
        </p:nvSpPr>
        <p:spPr>
          <a:xfrm>
            <a:off x="1073366" y="3324814"/>
            <a:ext cx="17309883" cy="6427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</a:t>
            </a:r>
            <a:r>
              <a:rPr lang="sk-SK" sz="36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ZS2, SZS, KON, SOS1-15, SGYM, SM, SUP, SOSSP, SPOU, SSS, GYM</a:t>
            </a:r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lvl="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formulároch ZS2, SZS, KON, SOS1-15, SGYM, SM, SUP, SOSSP, SPOU, SSS sa zmení  názov položky pol145 a vo formulári GYM aj pol145 a pol146 nasledovne: </a:t>
            </a:r>
          </a:p>
          <a:p>
            <a:pPr lvl="0">
              <a:lnSpc>
                <a:spcPct val="107000"/>
              </a:lnSpc>
            </a:pPr>
            <a:endParaRPr lang="sk-SK" sz="15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Súčasný názov položky:  z toho očakávaný počet žiakov v dennej forme štúdia, ktorí sa zúčastnia lyžiarskeho    	kurzu v roku 2025. </a:t>
            </a:r>
          </a:p>
          <a:p>
            <a:pPr lvl="0">
              <a:lnSpc>
                <a:spcPct val="107000"/>
              </a:lnSpc>
            </a:pPr>
            <a:endParaRPr lang="sk-SK" sz="15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Nový názov položky:  Očakávaný počet žiakov  v dennej forme štúdia, ktorí sa zúčastnia kurzu pohybových 	aktivít v prírode v roku 2026. 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formulároch ZS2, SZS, KON, SOS1-15, SGYM, SM, SUP, SOSSP, SPOU, SSS sa vypustí položka pol170 a vo formulári kategórie GYM sa vypustí pol170 a pol171 s názvom: „očakávaný počet žiakov v dennej forme štúdia, ktorí sa zúčastnia kurzu pohybových aktivít v prírode v roku 2025“.</a:t>
            </a:r>
          </a:p>
        </p:txBody>
      </p:sp>
    </p:spTree>
    <p:extLst>
      <p:ext uri="{BB962C8B-B14F-4D97-AF65-F5344CB8AC3E}">
        <p14:creationId xmlns:p14="http://schemas.microsoft.com/office/powerpoint/2010/main" val="1479795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C92620F4017ED4881C725395CFF6A1E" ma:contentTypeVersion="4" ma:contentTypeDescription="Umožňuje vytvoriť nový dokument." ma:contentTypeScope="" ma:versionID="090ba74c773632bc124e49ba487b1015">
  <xsd:schema xmlns:xsd="http://www.w3.org/2001/XMLSchema" xmlns:xs="http://www.w3.org/2001/XMLSchema" xmlns:p="http://schemas.microsoft.com/office/2006/metadata/properties" xmlns:ns2="f8649fab-8ef0-4f19-b667-d959c835d1e2" targetNamespace="http://schemas.microsoft.com/office/2006/metadata/properties" ma:root="true" ma:fieldsID="efb8f3bb9616a023c9b7dbd72ea31a90" ns2:_="">
    <xsd:import namespace="f8649fab-8ef0-4f19-b667-d959c835d1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9fab-8ef0-4f19-b667-d959c835d1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A5647C-2DD0-4FD3-9E99-97F889FE6D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9CD906-68C0-4F53-94AA-2A58B2E4D7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99A203-39DE-4244-89BF-3C726315A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649fab-8ef0-4f19-b667-d959c835d1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1668</Words>
  <Application>Microsoft Office PowerPoint</Application>
  <PresentationFormat>Vlastná</PresentationFormat>
  <Paragraphs>389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7" baseType="lpstr">
      <vt:lpstr>Arial</vt:lpstr>
      <vt:lpstr>Avant Garde Gothic Itc T OT Book</vt:lpstr>
      <vt:lpstr>Avant Garde Gothic Itc T OT Medium</vt:lpstr>
      <vt:lpstr>Calibri</vt:lpstr>
      <vt:lpstr>Helvetica</vt:lpstr>
      <vt:lpstr>Helvetica Neue</vt:lpstr>
      <vt:lpstr>Symbol</vt:lpstr>
      <vt:lpstr>Times New Roman</vt:lpstr>
      <vt:lpstr>Times New Roman CE</vt:lpstr>
      <vt:lpstr>Verdana</vt:lpstr>
      <vt:lpstr>Wingdings</vt:lpstr>
      <vt:lpstr>Office Theme</vt:lpstr>
      <vt:lpstr>ZBER ÚDAJOV PRE FINANCOVANIE 2025</vt:lpstr>
      <vt:lpstr>ZBER25 – ČASOVÝ PLÁN PRE ROK 2025</vt:lpstr>
      <vt:lpstr>ZBER25 – FINANCOVANIE Z PODIELOVÝCH DANÍ (V40) </vt:lpstr>
      <vt:lpstr>ZBER25 – NORMATÍVNE FINANCOVANIE (EDUZBER) </vt:lpstr>
      <vt:lpstr>ZBER25 – NORMATÍVNE FINANCOVANIE (EDUZBER) </vt:lpstr>
      <vt:lpstr>ZBER25 – NORMATÍVNE FINANCOVANIE (EDUZBER) </vt:lpstr>
      <vt:lpstr>ZBER25 – NORMATÍVNE FINANCOVANIE (EDUZBER) </vt:lpstr>
      <vt:lpstr>ZBER25 – NORMATÍVNE FINANCOVANIE (EDUZBER) </vt:lpstr>
      <vt:lpstr>ZBER25 – NORMATÍVNE FINANCOVANIE (EDUZBER) </vt:lpstr>
      <vt:lpstr>ZBER25 – ŠTATISTICKÉ VÝKAZY </vt:lpstr>
      <vt:lpstr>ZBER25 – ŠTATISTICKÉ VÝKAZY </vt:lpstr>
      <vt:lpstr>ZMENY V ZASIELANÝCH ÚDAJOCH</vt:lpstr>
      <vt:lpstr>NOVÉ KONTROLY</vt:lpstr>
      <vt:lpstr>ÚPRAVY V ČÍSELNÍKOCH</vt:lpstr>
      <vt:lpstr>PODPORA ŠKOLÁM POČAS ZBERU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ZBER ÚDAJOV PRE FINANCOVANIE 2025</dc:title>
  <dc:creator>Hajtol Michal</dc:creator>
  <cp:lastModifiedBy> </cp:lastModifiedBy>
  <cp:revision>60</cp:revision>
  <dcterms:modified xsi:type="dcterms:W3CDTF">2025-08-18T13:04:14Z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0x0101002C92620F4017ED4881C725395CFF6A1E</vt:lpwstr>
  </property>
</Properties>
</file>